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7" r:id="rId2"/>
    <p:sldId id="367" r:id="rId3"/>
    <p:sldId id="368" r:id="rId4"/>
    <p:sldId id="383" r:id="rId5"/>
    <p:sldId id="384" r:id="rId6"/>
    <p:sldId id="371" r:id="rId7"/>
    <p:sldId id="377" r:id="rId8"/>
    <p:sldId id="378" r:id="rId9"/>
    <p:sldId id="379" r:id="rId10"/>
    <p:sldId id="372" r:id="rId11"/>
    <p:sldId id="400" r:id="rId12"/>
    <p:sldId id="395" r:id="rId13"/>
    <p:sldId id="402" r:id="rId14"/>
    <p:sldId id="404" r:id="rId15"/>
    <p:sldId id="406" r:id="rId16"/>
    <p:sldId id="407" r:id="rId17"/>
    <p:sldId id="410" r:id="rId18"/>
    <p:sldId id="391" r:id="rId19"/>
    <p:sldId id="412" r:id="rId20"/>
    <p:sldId id="413" r:id="rId21"/>
    <p:sldId id="369" r:id="rId22"/>
    <p:sldId id="350" r:id="rId23"/>
    <p:sldId id="351" r:id="rId24"/>
    <p:sldId id="352" r:id="rId25"/>
    <p:sldId id="389" r:id="rId26"/>
    <p:sldId id="390" r:id="rId27"/>
    <p:sldId id="393" r:id="rId28"/>
    <p:sldId id="394" r:id="rId29"/>
    <p:sldId id="364" r:id="rId30"/>
    <p:sldId id="365" r:id="rId31"/>
    <p:sldId id="366" r:id="rId32"/>
    <p:sldId id="354" r:id="rId33"/>
    <p:sldId id="345" r:id="rId34"/>
    <p:sldId id="356" r:id="rId35"/>
    <p:sldId id="411" r:id="rId36"/>
    <p:sldId id="396" r:id="rId37"/>
    <p:sldId id="397" r:id="rId38"/>
    <p:sldId id="346" r:id="rId39"/>
    <p:sldId id="363" r:id="rId40"/>
    <p:sldId id="337" r:id="rId41"/>
    <p:sldId id="311" r:id="rId42"/>
    <p:sldId id="282" r:id="rId43"/>
    <p:sldId id="415" r:id="rId44"/>
    <p:sldId id="414" r:id="rId45"/>
    <p:sldId id="398" r:id="rId4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6E7D90"/>
    <a:srgbClr val="031835"/>
    <a:srgbClr val="074494"/>
    <a:srgbClr val="B46E1E"/>
    <a:srgbClr val="031836"/>
    <a:srgbClr val="C5D2E0"/>
    <a:srgbClr val="0021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38" autoAdjust="0"/>
    <p:restoredTop sz="97699" autoAdjust="0"/>
  </p:normalViewPr>
  <p:slideViewPr>
    <p:cSldViewPr>
      <p:cViewPr>
        <p:scale>
          <a:sx n="110" d="100"/>
          <a:sy n="110" d="100"/>
        </p:scale>
        <p:origin x="-184" y="-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handoutMaster" Target="handoutMasters/handoutMaster1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027BABA7-35E2-A049-8526-4C2376FEF2B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276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50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0.png>
</file>

<file path=ppt/media/image61.png>
</file>

<file path=ppt/media/image62.png>
</file>

<file path=ppt/media/image63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575772DD-9FCD-B148-B436-991A76B38F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899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1"/>
          <p:cNvSpPr txBox="1">
            <a:spLocks noChangeArrowheads="1"/>
          </p:cNvSpPr>
          <p:nvPr userDrawn="1"/>
        </p:nvSpPr>
        <p:spPr bwMode="auto">
          <a:xfrm>
            <a:off x="228600" y="228600"/>
            <a:ext cx="5399088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ts val="1400"/>
              </a:lnSpc>
              <a:defRPr/>
            </a:pPr>
            <a:r>
              <a:rPr lang="en-US" sz="1200" smtClean="0">
                <a:solidFill>
                  <a:schemeClr val="bg1"/>
                </a:solidFill>
              </a:rPr>
              <a:t>DEPARTMENT OF ENGINEERING SCIENCE</a:t>
            </a:r>
            <a:br>
              <a:rPr lang="en-US" sz="1200" smtClean="0">
                <a:solidFill>
                  <a:schemeClr val="bg1"/>
                </a:solidFill>
              </a:rPr>
            </a:br>
            <a:r>
              <a:rPr lang="en-US" sz="1200" smtClean="0">
                <a:solidFill>
                  <a:schemeClr val="bg1"/>
                </a:solidFill>
              </a:rPr>
              <a:t>Information, Control, and Vision Engineering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2141538"/>
            <a:ext cx="5399088" cy="1366837"/>
          </a:xfrm>
        </p:spPr>
        <p:txBody>
          <a:bodyPr/>
          <a:lstStyle>
            <a:lvl1pPr>
              <a:lnSpc>
                <a:spcPts val="3500"/>
              </a:lnSpc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912813" y="3970338"/>
            <a:ext cx="5399087" cy="1752600"/>
          </a:xfrm>
        </p:spPr>
        <p:txBody>
          <a:bodyPr/>
          <a:lstStyle>
            <a:lvl1pPr marL="0" indent="0">
              <a:lnSpc>
                <a:spcPts val="1800"/>
              </a:lnSpc>
              <a:buFont typeface="Wingdings" charset="0"/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997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95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87338"/>
            <a:ext cx="1943100" cy="5338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7338"/>
            <a:ext cx="5676900" cy="5338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676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99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725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5113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113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120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95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4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4166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670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313" cy="45085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2395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4958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30480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0" y="5181600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4853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8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87338"/>
            <a:ext cx="7772400" cy="935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5113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14" descr="ox_rect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65838"/>
            <a:ext cx="2209800" cy="677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hf hdr="0"/>
  <p:txStyles>
    <p:titleStyle>
      <a:lvl1pPr algn="ctr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FFFFFF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rtl="0" fontAlgn="base">
        <a:lnSpc>
          <a:spcPts val="3700"/>
        </a:lnSpc>
        <a:spcBef>
          <a:spcPct val="0"/>
        </a:spcBef>
        <a:spcAft>
          <a:spcPct val="0"/>
        </a:spcAft>
        <a:defRPr sz="3200">
          <a:solidFill>
            <a:srgbClr val="002147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282575" indent="-282575" algn="l" rtl="0" eaLnBrk="0" fontAlgn="base" hangingPunct="0">
        <a:lnSpc>
          <a:spcPts val="2400"/>
        </a:lnSpc>
        <a:spcBef>
          <a:spcPct val="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 sz="2100">
          <a:solidFill>
            <a:schemeClr val="bg1"/>
          </a:solidFill>
          <a:latin typeface="+mn-lt"/>
          <a:ea typeface="+mn-ea"/>
          <a:cs typeface="+mn-cs"/>
        </a:defRPr>
      </a:lvl1pPr>
      <a:lvl2pPr marL="763588" indent="-1889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>
          <a:solidFill>
            <a:schemeClr val="bg1"/>
          </a:solidFill>
          <a:latin typeface="+mn-lt"/>
          <a:ea typeface="+mn-ea"/>
        </a:defRPr>
      </a:lvl2pPr>
      <a:lvl3pPr marL="1141413" indent="-187325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SzPct val="80000"/>
        <a:buFont typeface="Wingdings" charset="0"/>
        <a:buChar char="§"/>
        <a:defRPr>
          <a:solidFill>
            <a:schemeClr val="bg1"/>
          </a:solidFill>
          <a:latin typeface="+mn-lt"/>
          <a:ea typeface="+mn-ea"/>
        </a:defRPr>
      </a:lvl3pPr>
      <a:lvl4pPr marL="1519238" indent="-187325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–"/>
        <a:defRPr>
          <a:solidFill>
            <a:schemeClr val="bg1"/>
          </a:solidFill>
          <a:latin typeface="+mn-lt"/>
          <a:ea typeface="+mn-ea"/>
        </a:defRPr>
      </a:lvl4pPr>
      <a:lvl5pPr marL="1898650" indent="-188913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Char char="»"/>
        <a:defRPr>
          <a:solidFill>
            <a:schemeClr val="bg1"/>
          </a:solidFill>
          <a:latin typeface="+mn-lt"/>
          <a:ea typeface="+mn-ea"/>
        </a:defRPr>
      </a:lvl5pPr>
      <a:lvl6pPr marL="23558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6pPr>
      <a:lvl7pPr marL="28130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7pPr>
      <a:lvl8pPr marL="32702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8pPr>
      <a:lvl9pPr marL="3727450" indent="-188913" algn="l" rtl="0" fontAlgn="base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Relationship Id="rId3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emf"/><Relationship Id="rId3" Type="http://schemas.openxmlformats.org/officeDocument/2006/relationships/image" Target="../media/image4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4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49.em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Relationship Id="rId3" Type="http://schemas.openxmlformats.org/officeDocument/2006/relationships/image" Target="../media/image5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5.png"/><Relationship Id="rId12" Type="http://schemas.openxmlformats.org/officeDocument/2006/relationships/image" Target="../media/image56.png"/><Relationship Id="rId13" Type="http://schemas.openxmlformats.org/officeDocument/2006/relationships/image" Target="../media/image57.png"/><Relationship Id="rId14" Type="http://schemas.openxmlformats.org/officeDocument/2006/relationships/image" Target="../media/image58.png"/><Relationship Id="rId15" Type="http://schemas.openxmlformats.org/officeDocument/2006/relationships/image" Target="../media/image59.png"/><Relationship Id="rId16" Type="http://schemas.openxmlformats.org/officeDocument/2006/relationships/image" Target="../media/image60.png"/><Relationship Id="rId17" Type="http://schemas.openxmlformats.org/officeDocument/2006/relationships/image" Target="../media/image61.png"/><Relationship Id="rId18" Type="http://schemas.openxmlformats.org/officeDocument/2006/relationships/image" Target="../media/image62.png"/><Relationship Id="rId1" Type="http://schemas.microsoft.com/office/2007/relationships/media" Target="../media/media1.mp4"/><Relationship Id="rId2" Type="http://schemas.openxmlformats.org/officeDocument/2006/relationships/video" Target="../media/media1.mp4"/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microsoft.com/office/2007/relationships/media" Target="../media/media3.mp4"/><Relationship Id="rId6" Type="http://schemas.openxmlformats.org/officeDocument/2006/relationships/video" Target="../media/media3.mp4"/><Relationship Id="rId7" Type="http://schemas.microsoft.com/office/2007/relationships/media" Target="../media/media4.mp4"/><Relationship Id="rId8" Type="http://schemas.openxmlformats.org/officeDocument/2006/relationships/video" Target="../media/media4.mp4"/><Relationship Id="rId9" Type="http://schemas.openxmlformats.org/officeDocument/2006/relationships/slideLayout" Target="../slideLayouts/slideLayout2.xml"/><Relationship Id="rId10" Type="http://schemas.openxmlformats.org/officeDocument/2006/relationships/image" Target="../media/image54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png"/><Relationship Id="rId3" Type="http://schemas.openxmlformats.org/officeDocument/2006/relationships/image" Target="../media/image6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bots.ox.ac.uk/~fwood/anglican/teaching/mlss2014/poisson_generative_procedure/" TargetMode="External"/><Relationship Id="rId4" Type="http://schemas.openxmlformats.org/officeDocument/2006/relationships/hyperlink" Target="http://www.robots.ox.ac.uk/~fwood/anglican/teaching/mlss2014/bayesian_matrix_factorizati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obots.ox.ac.uk/~fwood/anglican/teaching/mlss2014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6"/>
          <p:cNvSpPr>
            <a:spLocks noGrp="1"/>
          </p:cNvSpPr>
          <p:nvPr>
            <p:ph type="ctrTitle"/>
          </p:nvPr>
        </p:nvSpPr>
        <p:spPr>
          <a:xfrm>
            <a:off x="533400" y="1905000"/>
            <a:ext cx="6553200" cy="1897062"/>
          </a:xfrm>
        </p:spPr>
        <p:txBody>
          <a:bodyPr/>
          <a:lstStyle/>
          <a:p>
            <a:pPr algn="l"/>
            <a:r>
              <a:rPr lang="en-US" sz="4400" dirty="0" smtClean="0">
                <a:latin typeface="Arial" charset="0"/>
                <a:ea typeface="ＭＳ Ｐゴシック" charset="0"/>
                <a:cs typeface="ＭＳ Ｐゴシック" charset="0"/>
              </a:rPr>
              <a:t>Understanding Probabilistic Programming Inference</a:t>
            </a:r>
            <a:r>
              <a:rPr lang="en-US" sz="4800" dirty="0" smtClean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sz="4800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4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650" name="Subtitle 7"/>
          <p:cNvSpPr>
            <a:spLocks noGrp="1"/>
          </p:cNvSpPr>
          <p:nvPr>
            <p:ph type="subTitle" idx="1"/>
          </p:nvPr>
        </p:nvSpPr>
        <p:spPr>
          <a:xfrm>
            <a:off x="5954713" y="4572000"/>
            <a:ext cx="5399087" cy="1981200"/>
          </a:xfrm>
        </p:spPr>
        <p:txBody>
          <a:bodyPr/>
          <a:lstStyle/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Frank Wood</a:t>
            </a:r>
          </a:p>
          <a:p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fwood@robots.ox.ac.uk</a:t>
            </a:r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http://</a:t>
            </a:r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www.robots.ox.ac.uk</a:t>
            </a:r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/~</a:t>
            </a:r>
            <a:r>
              <a:rPr lang="en-US" sz="1400" dirty="0" err="1" smtClean="0">
                <a:latin typeface="Arial" charset="0"/>
                <a:ea typeface="ＭＳ Ｐゴシック" charset="0"/>
                <a:cs typeface="ＭＳ Ｐゴシック" charset="0"/>
              </a:rPr>
              <a:t>fwood</a:t>
            </a:r>
            <a:endParaRPr lang="en-US" sz="1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MLSS 2014</a:t>
            </a:r>
          </a:p>
          <a:p>
            <a:r>
              <a:rPr lang="en-US" sz="1400" dirty="0" smtClean="0">
                <a:latin typeface="Arial" charset="0"/>
                <a:ea typeface="ＭＳ Ｐゴシック" charset="0"/>
                <a:cs typeface="ＭＳ Ｐゴシック" charset="0"/>
              </a:rPr>
              <a:t>April, 2014 Reykjavik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Metropolis Hastings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66800"/>
            <a:ext cx="8373772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406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Sampling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23529" b="23529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Content Placeholder 9"/>
          <p:cNvSpPr txBox="1">
            <a:spLocks/>
          </p:cNvSpPr>
          <p:nvPr/>
        </p:nvSpPr>
        <p:spPr>
          <a:xfrm>
            <a:off x="457201" y="1066801"/>
            <a:ext cx="8229600" cy="4800600"/>
          </a:xfrm>
          <a:prstGeom prst="rect">
            <a:avLst/>
          </a:prstGeom>
        </p:spPr>
        <p:txBody>
          <a:bodyPr/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574675" lvl="1" indent="0"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574675" lvl="1" indent="0">
              <a:buClrTx/>
              <a:buFont typeface="Wingdings" charset="0"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lvl="1"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219200"/>
            <a:ext cx="6850566" cy="2895600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 bwMode="auto">
          <a:xfrm>
            <a:off x="0" y="3200400"/>
            <a:ext cx="9144000" cy="2819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0" y="2438400"/>
            <a:ext cx="9144000" cy="762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0" y="1800860"/>
            <a:ext cx="9144000" cy="63754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03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</a:t>
            </a:r>
            <a:r>
              <a:rPr lang="en-US" dirty="0" smtClean="0"/>
              <a:t>Importance Resampling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23529" b="23529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Content Placeholder 9"/>
          <p:cNvSpPr txBox="1">
            <a:spLocks/>
          </p:cNvSpPr>
          <p:nvPr/>
        </p:nvSpPr>
        <p:spPr>
          <a:xfrm>
            <a:off x="457201" y="1066801"/>
            <a:ext cx="8229600" cy="4800600"/>
          </a:xfrm>
          <a:prstGeom prst="rect">
            <a:avLst/>
          </a:prstGeom>
        </p:spPr>
        <p:txBody>
          <a:bodyPr/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100000"/>
              </a:lnSpc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SIR </a:t>
            </a:r>
            <a:r>
              <a:rPr lang="en-US" dirty="0" smtClean="0">
                <a:solidFill>
                  <a:schemeClr val="tx1"/>
                </a:solidFill>
              </a:rPr>
              <a:t>Targets</a:t>
            </a: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With a weighted set of particles</a:t>
            </a: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Noting the identity</a:t>
            </a: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We can use importance sampling to generate samples from </a:t>
            </a: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lnSpc>
                <a:spcPct val="100000"/>
              </a:lnSpc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Given our sample-based approximation to </a:t>
            </a: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0" indent="0">
              <a:buClrTx/>
              <a:buNone/>
            </a:pPr>
            <a:r>
              <a:rPr lang="en-US" dirty="0" smtClean="0">
                <a:solidFill>
                  <a:schemeClr val="tx1"/>
                </a:solidFill>
              </a:rPr>
              <a:t> </a:t>
            </a: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574675" lvl="1" indent="0">
              <a:buClrTx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marL="574675" lvl="1" indent="0">
              <a:buClrTx/>
              <a:buFont typeface="Wingdings" charset="0"/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pPr lvl="1"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2357535"/>
            <a:ext cx="2799184" cy="6904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583" y="3441441"/>
            <a:ext cx="5691673" cy="59715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1143000"/>
            <a:ext cx="6662057" cy="119431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2483" y="5324669"/>
            <a:ext cx="1828800" cy="46653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0433" y="4281196"/>
            <a:ext cx="1362269" cy="671804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 bwMode="auto">
          <a:xfrm>
            <a:off x="0" y="3962400"/>
            <a:ext cx="9144000" cy="914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0" y="3048000"/>
            <a:ext cx="9144000" cy="914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0" y="2095500"/>
            <a:ext cx="9144000" cy="9525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0" y="4876799"/>
            <a:ext cx="9144000" cy="1145117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860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</a:t>
            </a:r>
            <a:r>
              <a:rPr lang="en-US" dirty="0"/>
              <a:t>Importance Resampling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 bwMode="auto">
          <a:xfrm>
            <a:off x="0" y="4059464"/>
            <a:ext cx="9144000" cy="1962453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8777761" cy="4343400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 bwMode="auto">
          <a:xfrm>
            <a:off x="0" y="3078311"/>
            <a:ext cx="9144000" cy="981456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0" y="2275416"/>
            <a:ext cx="9144000" cy="804333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224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Inference In State Space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Return to state space model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1066800"/>
            <a:ext cx="655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Consider inference in a state space model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676400"/>
            <a:ext cx="5600700" cy="29083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3400" y="2133600"/>
            <a:ext cx="1371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/>
                </a:solidFill>
              </a:rPr>
              <a:t>c</a:t>
            </a:r>
            <a:r>
              <a:rPr lang="en-US" sz="1400" dirty="0" smtClean="0">
                <a:solidFill>
                  <a:schemeClr val="accent1"/>
                </a:solidFill>
              </a:rPr>
              <a:t>an’t use SMC</a:t>
            </a:r>
            <a:endParaRPr lang="en-US" sz="1400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57800" y="3124200"/>
            <a:ext cx="13716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/>
                </a:solidFill>
              </a:rPr>
              <a:t>single-site updates won’t mix</a:t>
            </a:r>
            <a:endParaRPr lang="en-US" sz="1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454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“Ideal” Inference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Return to state space model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1066800"/>
            <a:ext cx="655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Ideal MH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intractable.</a:t>
            </a:r>
          </a:p>
          <a:p>
            <a:endParaRPr lang="en-US" dirty="0" smtClean="0"/>
          </a:p>
          <a:p>
            <a:r>
              <a:rPr lang="en-US" dirty="0" smtClean="0"/>
              <a:t>SMC provides </a:t>
            </a:r>
            <a:r>
              <a:rPr lang="en-US" i="1" dirty="0" smtClean="0"/>
              <a:t>unbiased</a:t>
            </a:r>
            <a:r>
              <a:rPr lang="en-US" dirty="0" smtClean="0"/>
              <a:t> estimate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2600" y="1066800"/>
            <a:ext cx="3399552" cy="1765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752600"/>
            <a:ext cx="3657600" cy="85205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429000" y="6477000"/>
            <a:ext cx="6553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900" b="1" dirty="0" smtClean="0">
                <a:solidFill>
                  <a:schemeClr val="bg1"/>
                </a:solidFill>
              </a:rPr>
              <a:t>Del </a:t>
            </a:r>
            <a:r>
              <a:rPr lang="en-US" sz="900" b="1" dirty="0">
                <a:solidFill>
                  <a:schemeClr val="bg1"/>
                </a:solidFill>
              </a:rPr>
              <a:t>Moral </a:t>
            </a:r>
            <a:r>
              <a:rPr lang="en-US" sz="900" dirty="0" smtClean="0">
                <a:solidFill>
                  <a:schemeClr val="bg1"/>
                </a:solidFill>
              </a:rPr>
              <a:t>“Feynman</a:t>
            </a:r>
            <a:r>
              <a:rPr lang="en-US" sz="900" dirty="0">
                <a:solidFill>
                  <a:schemeClr val="bg1"/>
                </a:solidFill>
              </a:rPr>
              <a:t>-</a:t>
            </a:r>
            <a:r>
              <a:rPr lang="en-US" sz="900" dirty="0" err="1">
                <a:solidFill>
                  <a:schemeClr val="bg1"/>
                </a:solidFill>
              </a:rPr>
              <a:t>Kac</a:t>
            </a:r>
            <a:r>
              <a:rPr lang="en-US" sz="900" dirty="0">
                <a:solidFill>
                  <a:schemeClr val="bg1"/>
                </a:solidFill>
              </a:rPr>
              <a:t> Formulae: Genealogical and Interacting Particle Systems with </a:t>
            </a:r>
            <a:r>
              <a:rPr lang="en-US" sz="900" dirty="0" smtClean="0">
                <a:solidFill>
                  <a:schemeClr val="bg1"/>
                </a:solidFill>
              </a:rPr>
              <a:t>Applications”</a:t>
            </a:r>
            <a:endParaRPr lang="en-US" sz="900" dirty="0">
              <a:solidFill>
                <a:schemeClr val="bg1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267200"/>
            <a:ext cx="3429000" cy="103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332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050" y="1718062"/>
            <a:ext cx="3139550" cy="9082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 Marginal Metropolis Hastings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Return to state space model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" y="1066800"/>
            <a:ext cx="655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MH with unbiased likelihood estimates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computed via SMC proposal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targets correct distribution!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066800"/>
            <a:ext cx="3399552" cy="17653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4495800" y="6550968"/>
            <a:ext cx="6553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900" b="1" dirty="0">
                <a:solidFill>
                  <a:schemeClr val="bg1"/>
                </a:solidFill>
              </a:rPr>
              <a:t>C. </a:t>
            </a:r>
            <a:r>
              <a:rPr lang="en-US" sz="900" b="1" dirty="0" err="1">
                <a:solidFill>
                  <a:schemeClr val="bg1"/>
                </a:solidFill>
              </a:rPr>
              <a:t>Andrieu</a:t>
            </a:r>
            <a:r>
              <a:rPr lang="en-US" sz="900" b="1" dirty="0">
                <a:solidFill>
                  <a:schemeClr val="bg1"/>
                </a:solidFill>
              </a:rPr>
              <a:t>, </a:t>
            </a:r>
            <a:r>
              <a:rPr lang="en-US" sz="900" b="1" dirty="0" smtClean="0">
                <a:solidFill>
                  <a:schemeClr val="bg1"/>
                </a:solidFill>
              </a:rPr>
              <a:t>A. </a:t>
            </a:r>
            <a:r>
              <a:rPr lang="en-US" sz="900" b="1" dirty="0" err="1" smtClean="0">
                <a:solidFill>
                  <a:schemeClr val="bg1"/>
                </a:solidFill>
              </a:rPr>
              <a:t>Doucet</a:t>
            </a:r>
            <a:r>
              <a:rPr lang="en-US" sz="900" b="1" dirty="0">
                <a:solidFill>
                  <a:schemeClr val="bg1"/>
                </a:solidFill>
              </a:rPr>
              <a:t>, R. </a:t>
            </a:r>
            <a:r>
              <a:rPr lang="en-US" sz="900" b="1" dirty="0" err="1" smtClean="0">
                <a:solidFill>
                  <a:schemeClr val="bg1"/>
                </a:solidFill>
              </a:rPr>
              <a:t>Holenstein</a:t>
            </a:r>
            <a:r>
              <a:rPr lang="en-US" sz="900" dirty="0" smtClean="0">
                <a:solidFill>
                  <a:schemeClr val="bg1"/>
                </a:solidFill>
              </a:rPr>
              <a:t> Particle </a:t>
            </a:r>
            <a:r>
              <a:rPr lang="en-US" sz="900" dirty="0">
                <a:solidFill>
                  <a:schemeClr val="bg1"/>
                </a:solidFill>
              </a:rPr>
              <a:t>Markov Chain Monte Carlo </a:t>
            </a:r>
            <a:r>
              <a:rPr lang="en-US" sz="900" dirty="0" smtClean="0">
                <a:solidFill>
                  <a:schemeClr val="bg1"/>
                </a:solidFill>
              </a:rPr>
              <a:t>methods</a:t>
            </a:r>
            <a:r>
              <a:rPr lang="en-US" sz="900" b="1" dirty="0" smtClean="0">
                <a:solidFill>
                  <a:schemeClr val="bg1"/>
                </a:solidFill>
              </a:rPr>
              <a:t> 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86600" y="5715000"/>
            <a:ext cx="1905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900" b="1" dirty="0" smtClean="0">
                <a:solidFill>
                  <a:srgbClr val="000000"/>
                </a:solidFill>
              </a:rPr>
              <a:t>PMCMC / Particle Gibbs</a:t>
            </a:r>
            <a:endParaRPr lang="en-US" sz="900" dirty="0">
              <a:solidFill>
                <a:srgbClr val="000000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3810000"/>
            <a:ext cx="3429000" cy="103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63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SMC Methods Discussed Require </a:t>
            </a:r>
            <a:r>
              <a:rPr lang="en-US" dirty="0"/>
              <a:t>Only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Initialization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lvl="4"/>
            <a:r>
              <a:rPr lang="en-US" dirty="0" smtClean="0">
                <a:solidFill>
                  <a:srgbClr val="000000"/>
                </a:solidFill>
              </a:rPr>
              <a:t>can be sampled</a:t>
            </a: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Run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lvl="4"/>
            <a:r>
              <a:rPr lang="en-US" dirty="0" smtClean="0">
                <a:solidFill>
                  <a:srgbClr val="000000"/>
                </a:solidFill>
              </a:rPr>
              <a:t>can be sampled (</a:t>
            </a:r>
            <a:r>
              <a:rPr lang="en-US" dirty="0" err="1" smtClean="0">
                <a:solidFill>
                  <a:srgbClr val="000000"/>
                </a:solidFill>
              </a:rPr>
              <a:t>blackbox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Observe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pPr lvl="4"/>
            <a:r>
              <a:rPr lang="en-US" dirty="0" smtClean="0">
                <a:solidFill>
                  <a:srgbClr val="000000"/>
                </a:solidFill>
              </a:rPr>
              <a:t>can be point-wise evaluated up to constant multiple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" y="2118360"/>
            <a:ext cx="1193532" cy="4235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08680"/>
            <a:ext cx="1982804" cy="8277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040" y="5095240"/>
            <a:ext cx="1828800" cy="71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60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Correspondence Between Generative Program And Execution Trace Probability</a:t>
            </a:r>
            <a:endParaRPr lang="en-US" dirty="0"/>
          </a:p>
        </p:txBody>
      </p:sp>
      <p:sp>
        <p:nvSpPr>
          <p:cNvPr id="6" name="TextBox 8"/>
          <p:cNvSpPr txBox="1">
            <a:spLocks noChangeArrowheads="1"/>
          </p:cNvSpPr>
          <p:nvPr/>
        </p:nvSpPr>
        <p:spPr bwMode="auto">
          <a:xfrm>
            <a:off x="381000" y="1460480"/>
            <a:ext cx="8458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8001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dirty="0" smtClean="0">
                <a:solidFill>
                  <a:srgbClr val="FFFFFF"/>
                </a:solidFill>
              </a:rPr>
              <a:t>Example generative program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429000"/>
            <a:ext cx="0" cy="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3429000"/>
            <a:ext cx="0" cy="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022" y="2133600"/>
            <a:ext cx="8451956" cy="25908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005781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Interpretation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Best Computer Science Textbook?</a:t>
            </a:r>
          </a:p>
          <a:p>
            <a:pPr marL="574675" lvl="1" indent="0">
              <a:buNone/>
            </a:pPr>
            <a:endParaRPr lang="en-US" dirty="0" smtClean="0"/>
          </a:p>
          <a:p>
            <a:pPr marL="574675" lvl="1" indent="0">
              <a:buNone/>
            </a:pPr>
            <a:r>
              <a:rPr lang="en-US" dirty="0" smtClean="0"/>
              <a:t>Abelson, </a:t>
            </a:r>
            <a:r>
              <a:rPr lang="en-US" dirty="0" err="1" smtClean="0"/>
              <a:t>Sussman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 err="1" smtClean="0"/>
              <a:t>Sussman</a:t>
            </a:r>
            <a:r>
              <a:rPr lang="en-US" dirty="0" smtClean="0"/>
              <a:t> “Structure and Interpretation of Computer Programs”</a:t>
            </a:r>
          </a:p>
          <a:p>
            <a:pPr marL="574675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574675" lvl="1" indent="0">
              <a:buNone/>
            </a:pPr>
            <a:endParaRPr lang="en-US" dirty="0"/>
          </a:p>
          <a:p>
            <a:pPr marL="5746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20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Probabilistic Programming Concepts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2" name="Content Placeholder 2"/>
          <p:cNvSpPr>
            <a:spLocks noGrp="1"/>
          </p:cNvSpPr>
          <p:nvPr>
            <p:ph idx="1"/>
          </p:nvPr>
        </p:nvSpPr>
        <p:spPr>
          <a:xfrm>
            <a:off x="685800" y="990600"/>
            <a:ext cx="7772400" cy="46355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Last Time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Procedures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“sample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Programs are generative models</a:t>
            </a: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This Time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“Sampling” execution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traces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= inference</a:t>
            </a: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Different traces arise from stochastic procedure outputs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Elementary </a:t>
            </a:r>
          </a:p>
          <a:p>
            <a:pPr marL="1331913" lvl="3" indent="0">
              <a:buNone/>
            </a:pP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flip</a:t>
            </a:r>
            <a:r>
              <a:rPr lang="en-US" dirty="0">
                <a:latin typeface="Courier New"/>
                <a:ea typeface="ＭＳ Ｐゴシック" charset="0"/>
                <a:cs typeface="Courier New"/>
              </a:rPr>
              <a:t>, normal, discrete, </a:t>
            </a:r>
            <a:r>
              <a:rPr lang="en-US" dirty="0" err="1" smtClean="0">
                <a:latin typeface="Courier New"/>
                <a:ea typeface="ＭＳ Ｐゴシック" charset="0"/>
                <a:cs typeface="Courier New"/>
              </a:rPr>
              <a:t>poisson</a:t>
            </a: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, </a:t>
            </a:r>
            <a:r>
              <a:rPr lang="en-US" dirty="0">
                <a:latin typeface="Courier New"/>
                <a:ea typeface="ＭＳ Ｐゴシック" charset="0"/>
                <a:cs typeface="Courier New"/>
              </a:rPr>
              <a:t>gamma, </a:t>
            </a: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…</a:t>
            </a:r>
            <a:endParaRPr lang="en-US" dirty="0">
              <a:latin typeface="Courier New"/>
              <a:ea typeface="ＭＳ Ｐゴシック" charset="0"/>
              <a:cs typeface="Courier New"/>
            </a:endParaRP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Compound</a:t>
            </a:r>
          </a:p>
          <a:p>
            <a:pPr marL="1331913" lvl="3" indent="0">
              <a:lnSpc>
                <a:spcPct val="60000"/>
              </a:lnSpc>
              <a:buNone/>
            </a:pP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(lambda (a b) (if (flip a) </a:t>
            </a:r>
          </a:p>
          <a:p>
            <a:pPr marL="1331913" lvl="3" indent="0">
              <a:lnSpc>
                <a:spcPct val="60000"/>
              </a:lnSpc>
              <a:buNone/>
            </a:pPr>
            <a:r>
              <a:rPr lang="en-US" dirty="0">
                <a:latin typeface="Courier New"/>
                <a:ea typeface="ＭＳ Ｐゴシック" charset="0"/>
                <a:cs typeface="Courier New"/>
              </a:rPr>
              <a:t> </a:t>
            </a: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                 (+ (</a:t>
            </a:r>
            <a:r>
              <a:rPr lang="en-US" dirty="0" err="1" smtClean="0">
                <a:latin typeface="Courier New"/>
                <a:ea typeface="ＭＳ Ｐゴシック" charset="0"/>
                <a:cs typeface="Courier New"/>
              </a:rPr>
              <a:t>poisson</a:t>
            </a: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 b) 7) </a:t>
            </a:r>
          </a:p>
          <a:p>
            <a:pPr marL="1331913" lvl="3" indent="0">
              <a:lnSpc>
                <a:spcPct val="60000"/>
              </a:lnSpc>
              <a:buNone/>
            </a:pPr>
            <a:r>
              <a:rPr lang="en-US" dirty="0">
                <a:latin typeface="Courier New"/>
                <a:ea typeface="ＭＳ Ｐゴシック" charset="0"/>
                <a:cs typeface="Courier New"/>
              </a:rPr>
              <a:t> </a:t>
            </a:r>
            <a:r>
              <a:rPr lang="en-US" dirty="0" smtClean="0">
                <a:latin typeface="Courier New"/>
                <a:ea typeface="ＭＳ Ｐゴシック" charset="0"/>
                <a:cs typeface="Courier New"/>
              </a:rPr>
              <a:t>                 (normal a b)))</a:t>
            </a:r>
          </a:p>
          <a:p>
            <a:pPr marL="481013" lvl="1" indent="0"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Observations weight execution traces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150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Metacircular</a:t>
            </a:r>
            <a:r>
              <a:rPr lang="en-US" dirty="0" smtClean="0"/>
              <a:t> Evaluator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1511300"/>
            <a:ext cx="4648200" cy="411480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(define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 smtClean="0">
                <a:latin typeface="Courier New"/>
                <a:cs typeface="Courier New"/>
              </a:rPr>
              <a:t> </a:t>
            </a:r>
            <a:r>
              <a:rPr lang="en-US" sz="1100" dirty="0">
                <a:latin typeface="Courier New"/>
                <a:cs typeface="Courier New"/>
              </a:rPr>
              <a:t>(</a:t>
            </a:r>
            <a:r>
              <a:rPr lang="en-US" sz="1100" dirty="0" err="1">
                <a:latin typeface="Courier New"/>
                <a:cs typeface="Courier New"/>
              </a:rPr>
              <a:t>cond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endParaRPr lang="en-US" sz="1100" dirty="0" smtClean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(self-evaluating?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(variable?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(lookup-variable-value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(quoted?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(text-of-quotation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(assignment?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-assignment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(definition?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-definition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(if?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-if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(lambda? </a:t>
            </a:r>
            <a:r>
              <a:rPr lang="en-US" sz="1100" dirty="0" err="1">
                <a:latin typeface="Courier New"/>
                <a:cs typeface="Courier New"/>
              </a:rPr>
              <a:t>e</a:t>
            </a:r>
            <a:r>
              <a:rPr lang="en-US" sz="1100" dirty="0" err="1" smtClean="0">
                <a:latin typeface="Courier New"/>
                <a:cs typeface="Courier New"/>
              </a:rPr>
              <a:t>xp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 </a:t>
            </a:r>
            <a:r>
              <a:rPr lang="en-US" sz="1100" dirty="0" smtClean="0">
                <a:latin typeface="Courier New"/>
                <a:cs typeface="Courier New"/>
              </a:rPr>
              <a:t>   (</a:t>
            </a:r>
            <a:r>
              <a:rPr lang="en-US" sz="1100" dirty="0">
                <a:latin typeface="Courier New"/>
                <a:cs typeface="Courier New"/>
              </a:rPr>
              <a:t>make-procedure (lambda-parameters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                (</a:t>
            </a:r>
            <a:r>
              <a:rPr lang="en-US" sz="1100" dirty="0">
                <a:latin typeface="Courier New"/>
                <a:cs typeface="Courier New"/>
              </a:rPr>
              <a:t>lambda-body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 smtClean="0">
                <a:latin typeface="Courier New"/>
                <a:cs typeface="Courier New"/>
              </a:rPr>
              <a:t>) </a:t>
            </a:r>
            <a:r>
              <a:rPr lang="en-US" sz="1100" dirty="0" err="1" smtClean="0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(begin?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-sequence (begin-actions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</a:t>
            </a:r>
            <a:r>
              <a:rPr lang="en-US" sz="1100" dirty="0" err="1">
                <a:latin typeface="Courier New"/>
                <a:cs typeface="Courier New"/>
              </a:rPr>
              <a:t>cond</a:t>
            </a:r>
            <a:r>
              <a:rPr lang="en-US" sz="1100" dirty="0">
                <a:latin typeface="Courier New"/>
                <a:cs typeface="Courier New"/>
              </a:rPr>
              <a:t>?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 (</a:t>
            </a:r>
            <a:r>
              <a:rPr lang="en-US" sz="1100" dirty="0" err="1">
                <a:latin typeface="Courier New"/>
                <a:cs typeface="Courier New"/>
              </a:rPr>
              <a:t>cond</a:t>
            </a:r>
            <a:r>
              <a:rPr lang="en-US" sz="1100" dirty="0">
                <a:latin typeface="Courier New"/>
                <a:cs typeface="Courier New"/>
              </a:rPr>
              <a:t>-&gt;if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</a:t>
            </a:r>
            <a:r>
              <a:rPr lang="en-US" sz="1100" dirty="0">
                <a:latin typeface="Courier New"/>
                <a:cs typeface="Courier New"/>
              </a:rPr>
              <a:t>(application? </a:t>
            </a:r>
            <a:r>
              <a:rPr lang="en-US" sz="1100" dirty="0" err="1" smtClean="0">
                <a:latin typeface="Courier New"/>
                <a:cs typeface="Courier New"/>
              </a:rPr>
              <a:t>exp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(</a:t>
            </a:r>
            <a:r>
              <a:rPr lang="en-US" sz="1100" dirty="0">
                <a:latin typeface="Courier New"/>
                <a:cs typeface="Courier New"/>
              </a:rPr>
              <a:t>apply (</a:t>
            </a:r>
            <a:r>
              <a:rPr lang="en-US" sz="1100" dirty="0" err="1">
                <a:latin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cs typeface="Courier New"/>
              </a:rPr>
              <a:t> (operator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       (</a:t>
            </a:r>
            <a:r>
              <a:rPr lang="en-US" sz="1100" dirty="0">
                <a:latin typeface="Courier New"/>
                <a:cs typeface="Courier New"/>
              </a:rPr>
              <a:t>list-of-values (operands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 </a:t>
            </a:r>
            <a:r>
              <a:rPr lang="en-US" sz="1100" dirty="0" err="1">
                <a:latin typeface="Courier New"/>
                <a:cs typeface="Courier New"/>
              </a:rPr>
              <a:t>env</a:t>
            </a:r>
            <a:r>
              <a:rPr lang="en-US" sz="1100" dirty="0">
                <a:latin typeface="Courier New"/>
                <a:cs typeface="Courier New"/>
              </a:rPr>
              <a:t>))</a:t>
            </a:r>
            <a:r>
              <a:rPr lang="en-US" sz="1100" dirty="0" smtClean="0">
                <a:latin typeface="Courier New"/>
                <a:cs typeface="Courier New"/>
              </a:rPr>
              <a:t>)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(else</a:t>
            </a:r>
            <a:endParaRPr lang="en-US" sz="1100" dirty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(</a:t>
            </a:r>
            <a:r>
              <a:rPr lang="en-US" sz="1100" dirty="0">
                <a:latin typeface="Courier New"/>
                <a:cs typeface="Courier New"/>
              </a:rPr>
              <a:t>error </a:t>
            </a:r>
            <a:endParaRPr lang="en-US" sz="1100" dirty="0" smtClean="0">
              <a:latin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cs typeface="Courier New"/>
              </a:rPr>
              <a:t>      "</a:t>
            </a:r>
            <a:r>
              <a:rPr lang="en-US" sz="1100" dirty="0">
                <a:latin typeface="Courier New"/>
                <a:cs typeface="Courier New"/>
              </a:rPr>
              <a:t>Unknown expression type -- EVAL" </a:t>
            </a:r>
            <a:r>
              <a:rPr lang="en-US" sz="1100" dirty="0" err="1">
                <a:latin typeface="Courier New"/>
                <a:cs typeface="Courier New"/>
              </a:rPr>
              <a:t>exp</a:t>
            </a:r>
            <a:r>
              <a:rPr lang="en-US" sz="1100" dirty="0">
                <a:latin typeface="Courier New"/>
                <a:cs typeface="Courier New"/>
              </a:rPr>
              <a:t>))))</a:t>
            </a:r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648200" y="1511300"/>
            <a:ext cx="4495800" cy="4114800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(define (apply procedure arguments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 smtClean="0">
                <a:latin typeface="Courier New"/>
                <a:ea typeface="Courier New"/>
                <a:cs typeface="Courier New"/>
              </a:rPr>
              <a:t> (</a:t>
            </a:r>
            <a:r>
              <a:rPr lang="en-US" sz="1100" dirty="0" err="1" smtClean="0">
                <a:latin typeface="Courier New"/>
                <a:ea typeface="Courier New"/>
                <a:cs typeface="Courier New"/>
              </a:rPr>
              <a:t>cond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((primitive-procedure? procedure)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apply-primitive-procedure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procedure arguments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)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(compound-procedure? p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rocedure)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(</a:t>
            </a:r>
            <a:r>
              <a:rPr lang="en-US" sz="1100" dirty="0" err="1">
                <a:latin typeface="Courier New"/>
                <a:ea typeface="Courier New"/>
                <a:cs typeface="Courier New"/>
              </a:rPr>
              <a:t>eval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-sequence </a:t>
            </a:r>
            <a:endParaRPr lang="en-US" sz="1100" dirty="0" smtClean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 smtClean="0">
                <a:latin typeface="Courier New"/>
                <a:ea typeface="Courier New"/>
                <a:cs typeface="Courier New"/>
              </a:rPr>
              <a:t>    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procedure-body procedure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extend-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environment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  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procedure-parameters procedure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   arguments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   (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procedure-environment procedure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 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)</a:t>
            </a:r>
            <a:endParaRPr lang="en-US" sz="1100" dirty="0">
              <a:latin typeface="Courier New"/>
              <a:ea typeface="Courier New"/>
              <a:cs typeface="Courier New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(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else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(error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100" dirty="0">
                <a:latin typeface="Courier New"/>
                <a:ea typeface="Courier New"/>
                <a:cs typeface="Courier New"/>
              </a:rPr>
              <a:t>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   "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Unknown procedure type </a:t>
            </a:r>
            <a:r>
              <a:rPr lang="en-US" sz="1100" dirty="0" smtClean="0">
                <a:latin typeface="Courier New"/>
                <a:ea typeface="Courier New"/>
                <a:cs typeface="Courier New"/>
              </a:rPr>
              <a:t>– APPLY” procedure</a:t>
            </a:r>
            <a:r>
              <a:rPr lang="en-US" sz="1100" dirty="0">
                <a:latin typeface="Courier New"/>
                <a:ea typeface="Courier New"/>
                <a:cs typeface="Courier New"/>
              </a:rPr>
              <a:t>))))</a:t>
            </a:r>
          </a:p>
        </p:txBody>
      </p:sp>
      <p:sp>
        <p:nvSpPr>
          <p:cNvPr id="6" name="TextBox 15"/>
          <p:cNvSpPr txBox="1">
            <a:spLocks noChangeArrowheads="1"/>
          </p:cNvSpPr>
          <p:nvPr/>
        </p:nvSpPr>
        <p:spPr bwMode="auto">
          <a:xfrm>
            <a:off x="76200" y="1066800"/>
            <a:ext cx="4267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err="1" smtClean="0">
                <a:solidFill>
                  <a:srgbClr val="FFFFFF"/>
                </a:solidFill>
              </a:rPr>
              <a:t>eval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7" name="TextBox 15"/>
          <p:cNvSpPr txBox="1">
            <a:spLocks noChangeArrowheads="1"/>
          </p:cNvSpPr>
          <p:nvPr/>
        </p:nvSpPr>
        <p:spPr bwMode="auto">
          <a:xfrm>
            <a:off x="4572000" y="1066800"/>
            <a:ext cx="4267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>
                <a:solidFill>
                  <a:srgbClr val="FFFFFF"/>
                </a:solidFill>
              </a:rPr>
              <a:t>apply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14300" y="1879600"/>
            <a:ext cx="4419600" cy="20066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52400" y="4368800"/>
            <a:ext cx="4419600" cy="12700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711700" y="3403600"/>
            <a:ext cx="4419600" cy="20066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286000" y="6443990"/>
            <a:ext cx="67056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1100" dirty="0" smtClean="0">
                <a:solidFill>
                  <a:schemeClr val="bg1"/>
                </a:solidFill>
              </a:rPr>
              <a:t>Copied from </a:t>
            </a:r>
            <a:r>
              <a:rPr lang="en-US" sz="1100" b="1" dirty="0" smtClean="0">
                <a:solidFill>
                  <a:schemeClr val="bg1"/>
                </a:solidFill>
              </a:rPr>
              <a:t>Abelson</a:t>
            </a:r>
            <a:r>
              <a:rPr lang="en-US" sz="1100" b="1" dirty="0">
                <a:solidFill>
                  <a:schemeClr val="bg1"/>
                </a:solidFill>
              </a:rPr>
              <a:t>, </a:t>
            </a:r>
            <a:r>
              <a:rPr lang="en-US" sz="1100" b="1" dirty="0" err="1">
                <a:solidFill>
                  <a:schemeClr val="bg1"/>
                </a:solidFill>
              </a:rPr>
              <a:t>Sussman</a:t>
            </a:r>
            <a:r>
              <a:rPr lang="en-US" sz="1100" b="1" dirty="0">
                <a:solidFill>
                  <a:schemeClr val="bg1"/>
                </a:solidFill>
              </a:rPr>
              <a:t> and </a:t>
            </a:r>
            <a:r>
              <a:rPr lang="en-US" sz="1100" b="1" dirty="0" err="1">
                <a:solidFill>
                  <a:schemeClr val="bg1"/>
                </a:solidFill>
              </a:rPr>
              <a:t>Sussman</a:t>
            </a:r>
            <a:r>
              <a:rPr lang="en-US" sz="1100" b="1" dirty="0">
                <a:solidFill>
                  <a:schemeClr val="bg1"/>
                </a:solidFill>
              </a:rPr>
              <a:t> </a:t>
            </a:r>
            <a:r>
              <a:rPr lang="en-US" sz="1100" dirty="0">
                <a:solidFill>
                  <a:schemeClr val="bg1"/>
                </a:solidFill>
              </a:rPr>
              <a:t>“Structure and Interpretation of Computer Programs”</a:t>
            </a:r>
          </a:p>
        </p:txBody>
      </p:sp>
    </p:spTree>
    <p:extLst>
      <p:ext uri="{BB962C8B-B14F-4D97-AF65-F5344CB8AC3E}">
        <p14:creationId xmlns:p14="http://schemas.microsoft.com/office/powerpoint/2010/main" val="3694488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3" name="TextBox 8"/>
          <p:cNvSpPr txBox="1">
            <a:spLocks noChangeArrowheads="1"/>
          </p:cNvSpPr>
          <p:nvPr/>
        </p:nvSpPr>
        <p:spPr bwMode="auto">
          <a:xfrm>
            <a:off x="381000" y="1066800"/>
            <a:ext cx="8458200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8001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lvl="1">
              <a:buFont typeface="Arial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lvl="1">
              <a:buFont typeface="Arial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lvl="1">
              <a:buFont typeface="Arial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>
              <a:buFont typeface="Arial" charset="0"/>
              <a:buChar char="•"/>
            </a:pPr>
            <a:endParaRPr lang="en-US" dirty="0" smtClean="0">
              <a:solidFill>
                <a:srgbClr val="FFFFFF"/>
              </a:solidFill>
            </a:endParaRPr>
          </a:p>
          <a:p>
            <a:pPr>
              <a:buFont typeface="Arial" charset="0"/>
              <a:buChar char="•"/>
            </a:pPr>
            <a:endParaRPr lang="en-US" dirty="0" smtClean="0">
              <a:solidFill>
                <a:srgbClr val="FFFFFF"/>
              </a:solidFill>
            </a:endParaRPr>
          </a:p>
          <a:p>
            <a:pPr>
              <a:buFont typeface="Arial" charset="0"/>
              <a:buChar char="•"/>
            </a:pPr>
            <a:endParaRPr lang="en-US" dirty="0" smtClean="0">
              <a:solidFill>
                <a:srgbClr val="FFFFFF"/>
              </a:solidFill>
            </a:endParaRPr>
          </a:p>
          <a:p>
            <a:pPr>
              <a:buFont typeface="Arial" charset="0"/>
              <a:buChar char="•"/>
            </a:pPr>
            <a:r>
              <a:rPr lang="en-US" dirty="0" smtClean="0">
                <a:solidFill>
                  <a:srgbClr val="FFFFFF"/>
                </a:solidFill>
              </a:rPr>
              <a:t>Forward interpretation generates </a:t>
            </a:r>
            <a:r>
              <a:rPr lang="en-US" dirty="0">
                <a:solidFill>
                  <a:srgbClr val="FFFFFF"/>
                </a:solidFill>
              </a:rPr>
              <a:t>sequences of stochastic procedure applications</a:t>
            </a:r>
          </a:p>
          <a:p>
            <a:pPr lvl="1">
              <a:buFont typeface="Arial" charset="0"/>
              <a:buChar char="•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828800"/>
            <a:ext cx="6629400" cy="92075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Execution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Trace Probability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7662" y="4711700"/>
            <a:ext cx="6045200" cy="92710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12" name="Straight Connector 11"/>
          <p:cNvCxnSpPr/>
          <p:nvPr/>
        </p:nvCxnSpPr>
        <p:spPr bwMode="auto">
          <a:xfrm>
            <a:off x="5148262" y="5376862"/>
            <a:ext cx="0" cy="5334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825" name="TextBox 12"/>
          <p:cNvSpPr txBox="1">
            <a:spLocks noChangeArrowheads="1"/>
          </p:cNvSpPr>
          <p:nvPr/>
        </p:nvSpPr>
        <p:spPr bwMode="auto">
          <a:xfrm>
            <a:off x="4995862" y="5910262"/>
            <a:ext cx="28082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Type of stochastic procedure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34826" name="TextBox 13"/>
          <p:cNvSpPr txBox="1">
            <a:spLocks noChangeArrowheads="1"/>
          </p:cNvSpPr>
          <p:nvPr/>
        </p:nvSpPr>
        <p:spPr bwMode="auto">
          <a:xfrm>
            <a:off x="4995862" y="4157662"/>
            <a:ext cx="33210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Parameter of stochastic procedure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5" name="Straight Connector 14"/>
          <p:cNvCxnSpPr>
            <a:endCxn id="34826" idx="1"/>
          </p:cNvCxnSpPr>
          <p:nvPr/>
        </p:nvCxnSpPr>
        <p:spPr bwMode="auto">
          <a:xfrm flipV="1">
            <a:off x="4995862" y="4327525"/>
            <a:ext cx="0" cy="668337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828" name="TextBox 17"/>
          <p:cNvSpPr txBox="1">
            <a:spLocks noChangeArrowheads="1"/>
          </p:cNvSpPr>
          <p:nvPr/>
        </p:nvSpPr>
        <p:spPr bwMode="auto">
          <a:xfrm>
            <a:off x="4843462" y="1143000"/>
            <a:ext cx="16224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Observed value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 bwMode="auto">
          <a:xfrm flipV="1">
            <a:off x="4919662" y="1524000"/>
            <a:ext cx="0" cy="668338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830" name="TextBox 19"/>
          <p:cNvSpPr txBox="1">
            <a:spLocks noChangeArrowheads="1"/>
          </p:cNvSpPr>
          <p:nvPr/>
        </p:nvSpPr>
        <p:spPr bwMode="auto">
          <a:xfrm>
            <a:off x="5072062" y="1447800"/>
            <a:ext cx="35385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chemeClr val="accent1"/>
                </a:solidFill>
              </a:rPr>
              <a:t>Parameter of observation distribution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 flipV="1">
            <a:off x="5148262" y="1905000"/>
            <a:ext cx="0" cy="2286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 bwMode="auto">
          <a:xfrm>
            <a:off x="5300662" y="2514600"/>
            <a:ext cx="7938" cy="3556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833" name="TextBox 24"/>
          <p:cNvSpPr txBox="1">
            <a:spLocks noChangeArrowheads="1"/>
          </p:cNvSpPr>
          <p:nvPr/>
        </p:nvSpPr>
        <p:spPr bwMode="auto">
          <a:xfrm>
            <a:off x="2780000" y="2862262"/>
            <a:ext cx="2749262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chemeClr val="accent1"/>
                </a:solidFill>
              </a:rPr>
              <a:t>Type of observation distribution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TextBox 24"/>
          <p:cNvSpPr txBox="1">
            <a:spLocks noChangeArrowheads="1"/>
          </p:cNvSpPr>
          <p:nvPr/>
        </p:nvSpPr>
        <p:spPr bwMode="auto">
          <a:xfrm>
            <a:off x="6062662" y="2895600"/>
            <a:ext cx="243107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Interpreter memory state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22" name="Straight Connector 21"/>
          <p:cNvCxnSpPr/>
          <p:nvPr/>
        </p:nvCxnSpPr>
        <p:spPr bwMode="auto">
          <a:xfrm>
            <a:off x="5791200" y="2514600"/>
            <a:ext cx="576262" cy="3810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239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5" grpId="0"/>
      <p:bldP spid="3482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447800"/>
            <a:ext cx="1689100" cy="4445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 Statements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 bwMode="auto">
          <a:xfrm flipV="1">
            <a:off x="2743200" y="1905000"/>
            <a:ext cx="1905000" cy="838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 bwMode="auto">
          <a:xfrm flipH="1" flipV="1">
            <a:off x="4267200" y="1828800"/>
            <a:ext cx="4191000" cy="9144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149600" y="1752600"/>
            <a:ext cx="5029200" cy="1152993"/>
            <a:chOff x="3124200" y="2146300"/>
            <a:chExt cx="4800600" cy="1140293"/>
          </a:xfrm>
        </p:grpSpPr>
        <p:cxnSp>
          <p:nvCxnSpPr>
            <p:cNvPr id="15" name="Straight Connector 14"/>
            <p:cNvCxnSpPr/>
            <p:nvPr/>
          </p:nvCxnSpPr>
          <p:spPr bwMode="auto">
            <a:xfrm flipH="1" flipV="1">
              <a:off x="4445000" y="2146300"/>
              <a:ext cx="1054100" cy="952500"/>
            </a:xfrm>
            <a:prstGeom prst="line">
              <a:avLst/>
            </a:prstGeom>
            <a:ln>
              <a:solidFill>
                <a:srgbClr val="72BFC5"/>
              </a:solidFill>
              <a:headEnd type="triangl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Left Brace 17"/>
            <p:cNvSpPr/>
            <p:nvPr/>
          </p:nvSpPr>
          <p:spPr bwMode="auto">
            <a:xfrm rot="5400000">
              <a:off x="5367103" y="728897"/>
              <a:ext cx="314793" cy="4800600"/>
            </a:xfrm>
            <a:prstGeom prst="leftBrac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819400"/>
            <a:ext cx="7810494" cy="24795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876181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914400"/>
            <a:ext cx="7823200" cy="71429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2" name="Rectangle 31"/>
          <p:cNvSpPr/>
          <p:nvPr/>
        </p:nvSpPr>
        <p:spPr bwMode="auto">
          <a:xfrm>
            <a:off x="-152400" y="5943600"/>
            <a:ext cx="10210800" cy="13716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657600"/>
            <a:ext cx="8382000" cy="254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</p:pic>
      <p:sp>
        <p:nvSpPr>
          <p:cNvPr id="11" name="Rectangle 10"/>
          <p:cNvSpPr/>
          <p:nvPr/>
        </p:nvSpPr>
        <p:spPr bwMode="auto">
          <a:xfrm>
            <a:off x="533400" y="457200"/>
            <a:ext cx="8305800" cy="4572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     ?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762000" y="2438400"/>
            <a:ext cx="8305800" cy="381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57200" y="2057400"/>
            <a:ext cx="8382000" cy="381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09600" y="1676400"/>
            <a:ext cx="8305800" cy="381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09600" y="1308100"/>
            <a:ext cx="8305800" cy="3683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2514600" y="3657600"/>
            <a:ext cx="1295400" cy="304800"/>
          </a:xfrm>
          <a:prstGeom prst="round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Rounded Rectangle 16"/>
          <p:cNvSpPr/>
          <p:nvPr/>
        </p:nvSpPr>
        <p:spPr bwMode="auto">
          <a:xfrm>
            <a:off x="3200400" y="3911600"/>
            <a:ext cx="1397000" cy="292100"/>
          </a:xfrm>
          <a:prstGeom prst="round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5664200" y="4432300"/>
            <a:ext cx="1054100" cy="254000"/>
          </a:xfrm>
          <a:prstGeom prst="round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6070600" y="4686300"/>
            <a:ext cx="1422400" cy="241300"/>
          </a:xfrm>
          <a:prstGeom prst="round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ounded Rectangle 19"/>
          <p:cNvSpPr/>
          <p:nvPr/>
        </p:nvSpPr>
        <p:spPr bwMode="auto">
          <a:xfrm>
            <a:off x="8253095" y="5422900"/>
            <a:ext cx="321310" cy="241300"/>
          </a:xfrm>
          <a:prstGeom prst="roundRect">
            <a:avLst/>
          </a:prstGeom>
          <a:noFill/>
          <a:ln w="19050" cap="flat" cmpd="sng" algn="ctr">
            <a:solidFill>
              <a:srgbClr val="B46E1E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438150"/>
            <a:ext cx="508000" cy="3175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 bwMode="auto">
          <a:xfrm>
            <a:off x="2971800" y="5664200"/>
            <a:ext cx="47244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Rectangle 28"/>
          <p:cNvSpPr/>
          <p:nvPr/>
        </p:nvSpPr>
        <p:spPr bwMode="auto">
          <a:xfrm>
            <a:off x="609600" y="2819400"/>
            <a:ext cx="8305800" cy="8382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819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914400"/>
            <a:ext cx="7823200" cy="71429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2" name="Rectangle 31"/>
          <p:cNvSpPr/>
          <p:nvPr/>
        </p:nvSpPr>
        <p:spPr bwMode="auto">
          <a:xfrm>
            <a:off x="-152400" y="5943600"/>
            <a:ext cx="10210800" cy="13716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33400" y="457200"/>
            <a:ext cx="8305800" cy="4572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657600"/>
            <a:ext cx="8382000" cy="254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       ?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838200" y="838200"/>
            <a:ext cx="8001000" cy="1981200"/>
          </a:xfrm>
          <a:prstGeom prst="rect">
            <a:avLst/>
          </a:prstGeom>
          <a:solidFill>
            <a:srgbClr val="031835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6337300" y="5168900"/>
            <a:ext cx="2476500" cy="279400"/>
          </a:xfrm>
          <a:prstGeom prst="roundRect">
            <a:avLst/>
          </a:prstGeom>
          <a:noFill/>
          <a:ln w="19050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ounded Rectangle 19"/>
          <p:cNvSpPr/>
          <p:nvPr/>
        </p:nvSpPr>
        <p:spPr bwMode="auto">
          <a:xfrm>
            <a:off x="6667500" y="5676900"/>
            <a:ext cx="215900" cy="254000"/>
          </a:xfrm>
          <a:prstGeom prst="roundRect">
            <a:avLst/>
          </a:prstGeom>
          <a:noFill/>
          <a:ln w="19050" cap="flat" cmpd="sng" algn="ctr">
            <a:solidFill>
              <a:srgbClr val="B46E1E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228600" y="3162300"/>
            <a:ext cx="8763000" cy="4953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57200"/>
            <a:ext cx="774700" cy="317500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 bwMode="auto">
          <a:xfrm>
            <a:off x="3289300" y="5918200"/>
            <a:ext cx="3048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bg2">
                <a:lumMod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4273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 animBg="1"/>
      <p:bldP spid="2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Generative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Programs can be written that correspond to traditional generative statistics models</a:t>
            </a:r>
          </a:p>
          <a:p>
            <a:pPr lvl="1"/>
            <a:r>
              <a:rPr lang="en-US" dirty="0" smtClean="0"/>
              <a:t>Always unfold into a joint with same number and types of elementary random procedure applications 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834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Example : Hidden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Markov Model</a:t>
            </a:r>
          </a:p>
        </p:txBody>
      </p:sp>
      <p:pic>
        <p:nvPicPr>
          <p:cNvPr id="43013" name="Picture 6"/>
          <p:cNvPicPr>
            <a:picLocks noChangeAspect="1"/>
          </p:cNvPicPr>
          <p:nvPr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38200"/>
            <a:ext cx="8458200" cy="51974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838200"/>
            <a:ext cx="8458200" cy="51974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304800" y="4660900"/>
            <a:ext cx="8458200" cy="1422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04800" y="3924300"/>
            <a:ext cx="8458200" cy="3683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66700" y="3657600"/>
            <a:ext cx="8648700" cy="2667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228600" y="3200400"/>
            <a:ext cx="8648700" cy="4572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304800" y="2438400"/>
            <a:ext cx="8648700" cy="762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304800" y="1981200"/>
            <a:ext cx="8648700" cy="4572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127000" y="1168400"/>
            <a:ext cx="8648700" cy="8128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04800" y="800100"/>
            <a:ext cx="8648700" cy="3683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04800" y="4292600"/>
            <a:ext cx="8458200" cy="3683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5715000"/>
            <a:ext cx="6505826" cy="256354"/>
          </a:xfrm>
          <a:prstGeom prst="rect">
            <a:avLst/>
          </a:prstGeom>
          <a:noFill/>
        </p:spPr>
      </p:pic>
      <p:sp>
        <p:nvSpPr>
          <p:cNvPr id="21" name="Rectangle 20"/>
          <p:cNvSpPr/>
          <p:nvPr/>
        </p:nvSpPr>
        <p:spPr bwMode="auto">
          <a:xfrm>
            <a:off x="2135011" y="5690070"/>
            <a:ext cx="640174" cy="340077"/>
          </a:xfrm>
          <a:prstGeom prst="rect">
            <a:avLst/>
          </a:prstGeom>
          <a:solidFill>
            <a:srgbClr val="6E7D9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776595" y="5691951"/>
            <a:ext cx="892293" cy="340077"/>
          </a:xfrm>
          <a:prstGeom prst="rect">
            <a:avLst/>
          </a:prstGeom>
          <a:solidFill>
            <a:srgbClr val="6E7D9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3672180" y="5693833"/>
            <a:ext cx="892293" cy="340077"/>
          </a:xfrm>
          <a:prstGeom prst="rect">
            <a:avLst/>
          </a:prstGeom>
          <a:solidFill>
            <a:srgbClr val="6E7D9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4567764" y="5695714"/>
            <a:ext cx="1782235" cy="340077"/>
          </a:xfrm>
          <a:prstGeom prst="rect">
            <a:avLst/>
          </a:prstGeom>
          <a:solidFill>
            <a:srgbClr val="6E7D9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351882" y="5695242"/>
            <a:ext cx="2397007" cy="340077"/>
          </a:xfrm>
          <a:prstGeom prst="rect">
            <a:avLst/>
          </a:prstGeom>
          <a:solidFill>
            <a:srgbClr val="6E7D9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724400" y="6397823"/>
            <a:ext cx="6705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1400" dirty="0" smtClean="0">
                <a:solidFill>
                  <a:schemeClr val="bg1"/>
                </a:solidFill>
              </a:rPr>
              <a:t>How do you know in advance that this will be true? 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431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11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Traditional Generative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Programs can be written that correspond to traditional generative statistics models</a:t>
            </a:r>
          </a:p>
          <a:p>
            <a:pPr lvl="1"/>
            <a:r>
              <a:rPr lang="en-US" dirty="0" smtClean="0"/>
              <a:t>Always unfold into a joint with same number and types of elementary random procedure applications 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This is not true for general programs</a:t>
            </a:r>
          </a:p>
          <a:p>
            <a:pPr lvl="1"/>
            <a:r>
              <a:rPr lang="en-US" dirty="0" smtClean="0"/>
              <a:t>Worst case</a:t>
            </a:r>
          </a:p>
          <a:p>
            <a:pPr lvl="2"/>
            <a:r>
              <a:rPr lang="en-US" dirty="0" smtClean="0"/>
              <a:t>Fully connected graphical model (full joint parameterization)</a:t>
            </a:r>
          </a:p>
          <a:p>
            <a:pPr lvl="2"/>
            <a:r>
              <a:rPr lang="en-US" dirty="0" smtClean="0"/>
              <a:t>Complex, non-linear, non-differentiable, non-invertible functional dependencies</a:t>
            </a:r>
          </a:p>
          <a:p>
            <a:pPr lvl="2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304800" y="1447800"/>
            <a:ext cx="8458200" cy="1422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887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Rejection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Run program forward and condition on all observations exactly matching the observed output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400300"/>
            <a:ext cx="5072695" cy="22479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05200" y="6443990"/>
            <a:ext cx="54864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1100" dirty="0" smtClean="0">
                <a:solidFill>
                  <a:schemeClr val="bg1"/>
                </a:solidFill>
              </a:rPr>
              <a:t>Copied from </a:t>
            </a:r>
            <a:r>
              <a:rPr lang="en-US" sz="1100" b="1" dirty="0" smtClean="0">
                <a:solidFill>
                  <a:schemeClr val="bg1"/>
                </a:solidFill>
              </a:rPr>
              <a:t>Goodman</a:t>
            </a:r>
            <a:r>
              <a:rPr lang="en-US" sz="1100" dirty="0">
                <a:solidFill>
                  <a:schemeClr val="bg1"/>
                </a:solidFill>
              </a:rPr>
              <a:t> “The Principles and Practice of Probabilistic Programming”</a:t>
            </a:r>
          </a:p>
        </p:txBody>
      </p:sp>
    </p:spTree>
    <p:extLst>
      <p:ext uri="{BB962C8B-B14F-4D97-AF65-F5344CB8AC3E}">
        <p14:creationId xmlns:p14="http://schemas.microsoft.com/office/powerpoint/2010/main" val="2476053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Single Site MCMC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=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“Random DB”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6871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7" y="3425825"/>
            <a:ext cx="3408363" cy="9175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3" name="TextBox 13"/>
          <p:cNvSpPr txBox="1">
            <a:spLocks noChangeArrowheads="1"/>
          </p:cNvSpPr>
          <p:nvPr/>
        </p:nvSpPr>
        <p:spPr bwMode="auto">
          <a:xfrm>
            <a:off x="533400" y="914400"/>
            <a:ext cx="84582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>
                <a:solidFill>
                  <a:srgbClr val="FFFFFF"/>
                </a:solidFill>
              </a:rPr>
              <a:t>Sample posterior distribution of execution traces using joint with observed values plugged in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6875" name="TextBox 15"/>
          <p:cNvSpPr txBox="1">
            <a:spLocks noChangeArrowheads="1"/>
          </p:cNvSpPr>
          <p:nvPr/>
        </p:nvSpPr>
        <p:spPr bwMode="auto">
          <a:xfrm>
            <a:off x="533400" y="2647890"/>
            <a:ext cx="8458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>
                <a:solidFill>
                  <a:srgbClr val="FFFFFF"/>
                </a:solidFill>
              </a:rPr>
              <a:t>Metropolis</a:t>
            </a:r>
            <a:r>
              <a:rPr lang="en-US" sz="2000" dirty="0">
                <a:solidFill>
                  <a:srgbClr val="FFFFFF"/>
                </a:solidFill>
              </a:rPr>
              <a:t>-</a:t>
            </a:r>
            <a:r>
              <a:rPr lang="en-US" sz="2000" dirty="0" smtClean="0">
                <a:solidFill>
                  <a:srgbClr val="FFFFFF"/>
                </a:solidFill>
              </a:rPr>
              <a:t>Hastings acceptance rule  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500" y="1917700"/>
            <a:ext cx="3187700" cy="4445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2743200" y="6324600"/>
            <a:ext cx="10363200" cy="4114800"/>
          </a:xfrm>
        </p:spPr>
        <p:txBody>
          <a:bodyPr/>
          <a:lstStyle/>
          <a:p>
            <a:pPr marL="0" indent="0">
              <a:buNone/>
            </a:pPr>
            <a:endParaRPr lang="en-US" sz="12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800" dirty="0" smtClean="0">
                <a:latin typeface="Arial" charset="0"/>
                <a:ea typeface="ＭＳ Ｐゴシック" charset="0"/>
              </a:rPr>
              <a:t>Lightweight </a:t>
            </a:r>
            <a:r>
              <a:rPr lang="en-US" sz="800" dirty="0">
                <a:latin typeface="Arial" charset="0"/>
                <a:ea typeface="ＭＳ Ｐゴシック" charset="0"/>
              </a:rPr>
              <a:t>Implementations of Probabilistic Programming Languages </a:t>
            </a:r>
            <a:r>
              <a:rPr lang="en-US" sz="800" dirty="0" smtClean="0">
                <a:latin typeface="Arial" charset="0"/>
                <a:ea typeface="ＭＳ Ｐゴシック" charset="0"/>
              </a:rPr>
              <a:t>Via Transformational Compilation [</a:t>
            </a:r>
            <a:r>
              <a:rPr lang="en-US" sz="800" dirty="0">
                <a:latin typeface="Arial" charset="0"/>
                <a:ea typeface="ＭＳ Ｐゴシック" charset="0"/>
              </a:rPr>
              <a:t>Wingate, </a:t>
            </a:r>
            <a:r>
              <a:rPr lang="en-US" sz="800" dirty="0" err="1">
                <a:latin typeface="Arial" charset="0"/>
                <a:ea typeface="ＭＳ Ｐゴシック" charset="0"/>
              </a:rPr>
              <a:t>Stuhlmüller</a:t>
            </a:r>
            <a:r>
              <a:rPr lang="en-US" sz="800" dirty="0">
                <a:latin typeface="Arial" charset="0"/>
                <a:ea typeface="ＭＳ Ｐゴシック" charset="0"/>
              </a:rPr>
              <a:t> et al, 2011</a:t>
            </a:r>
            <a:r>
              <a:rPr lang="en-US" sz="800" dirty="0" smtClean="0">
                <a:latin typeface="Arial" charset="0"/>
                <a:ea typeface="ＭＳ Ｐゴシック" charset="0"/>
              </a:rPr>
              <a:t>]</a:t>
            </a:r>
            <a:endParaRPr lang="en-US" sz="800" dirty="0">
              <a:latin typeface="Arial" charset="0"/>
              <a:ea typeface="ＭＳ Ｐゴシック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685800" y="4495800"/>
            <a:ext cx="77724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dirty="0" smtClean="0"/>
              <a:t>Need</a:t>
            </a:r>
            <a:endParaRPr lang="en-US" sz="1800" dirty="0" smtClean="0"/>
          </a:p>
          <a:p>
            <a:pPr lvl="1"/>
            <a:r>
              <a:rPr lang="en-US" sz="1800" dirty="0" smtClean="0"/>
              <a:t>Proposal</a:t>
            </a:r>
          </a:p>
          <a:p>
            <a:r>
              <a:rPr lang="en-US" sz="2000" dirty="0" smtClean="0"/>
              <a:t>Have</a:t>
            </a:r>
            <a:endParaRPr lang="en-US" sz="1800" dirty="0" smtClean="0"/>
          </a:p>
          <a:p>
            <a:pPr lvl="1"/>
            <a:r>
              <a:rPr lang="en-US" sz="1800" dirty="0" smtClean="0"/>
              <a:t>Likelihoods (via observe statement restrictions)</a:t>
            </a:r>
          </a:p>
          <a:p>
            <a:pPr lvl="1"/>
            <a:r>
              <a:rPr lang="en-US" sz="1800" dirty="0" smtClean="0"/>
              <a:t>Prior (sequence of ERP returns; scored in interpreter)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4530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Review </a:t>
            </a:r>
          </a:p>
          <a:p>
            <a:pPr lvl="1"/>
            <a:r>
              <a:rPr lang="en-US" sz="1600" dirty="0" smtClean="0"/>
              <a:t>Monte Carlo-based probabilistic inference</a:t>
            </a:r>
          </a:p>
          <a:p>
            <a:pPr lvl="2"/>
            <a:r>
              <a:rPr lang="en-US" sz="1600" dirty="0" smtClean="0"/>
              <a:t>Rejection Sampling</a:t>
            </a:r>
          </a:p>
          <a:p>
            <a:pPr lvl="2"/>
            <a:r>
              <a:rPr lang="en-US" sz="1600" dirty="0" smtClean="0"/>
              <a:t>MCMC</a:t>
            </a:r>
          </a:p>
          <a:p>
            <a:pPr lvl="2"/>
            <a:r>
              <a:rPr lang="en-US" sz="1600" dirty="0" smtClean="0"/>
              <a:t>SMC</a:t>
            </a:r>
          </a:p>
          <a:p>
            <a:pPr lvl="2"/>
            <a:r>
              <a:rPr lang="en-US" sz="1600" dirty="0" smtClean="0"/>
              <a:t>PMCMC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Programming Language</a:t>
            </a:r>
            <a:endParaRPr lang="en-US" sz="1600" dirty="0"/>
          </a:p>
          <a:p>
            <a:pPr lvl="2"/>
            <a:r>
              <a:rPr lang="en-US" sz="1600" dirty="0" smtClean="0"/>
              <a:t>Interpretation</a:t>
            </a:r>
          </a:p>
          <a:p>
            <a:pPr lvl="2"/>
            <a:endParaRPr lang="en-US" sz="1600" dirty="0" smtClean="0"/>
          </a:p>
          <a:p>
            <a:r>
              <a:rPr lang="en-US" sz="2000" dirty="0" smtClean="0"/>
              <a:t>Trace Probability</a:t>
            </a:r>
          </a:p>
          <a:p>
            <a:pPr lvl="1"/>
            <a:r>
              <a:rPr lang="en-US" sz="1600" dirty="0" smtClean="0"/>
              <a:t>Correspondence To Code</a:t>
            </a:r>
          </a:p>
          <a:p>
            <a:pPr lvl="1"/>
            <a:endParaRPr lang="en-US" sz="1600" dirty="0" smtClean="0"/>
          </a:p>
          <a:p>
            <a:r>
              <a:rPr lang="en-US" sz="2000" dirty="0" smtClean="0"/>
              <a:t>Probabilistic Program Interpretation</a:t>
            </a:r>
          </a:p>
          <a:p>
            <a:pPr lvl="1"/>
            <a:endParaRPr lang="en-US" sz="1600" dirty="0" smtClean="0"/>
          </a:p>
          <a:p>
            <a:endParaRPr lang="en-US" sz="2000" dirty="0"/>
          </a:p>
          <a:p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954589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RDB MH Proposal </a:t>
            </a:r>
            <a:endParaRPr lang="en-US" dirty="0"/>
          </a:p>
        </p:txBody>
      </p:sp>
      <p:pic>
        <p:nvPicPr>
          <p:cNvPr id="4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2310824"/>
            <a:ext cx="4483100" cy="812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16"/>
          <p:cNvSpPr txBox="1">
            <a:spLocks noChangeArrowheads="1"/>
          </p:cNvSpPr>
          <p:nvPr/>
        </p:nvSpPr>
        <p:spPr bwMode="auto">
          <a:xfrm>
            <a:off x="1905000" y="1548824"/>
            <a:ext cx="22034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chemeClr val="accent1"/>
                </a:solidFill>
              </a:rPr>
              <a:t>Single stochastic </a:t>
            </a:r>
          </a:p>
          <a:p>
            <a:r>
              <a:rPr lang="en-US" sz="1600" dirty="0">
                <a:solidFill>
                  <a:schemeClr val="accent1"/>
                </a:solidFill>
              </a:rPr>
              <a:t>procedure (SP) output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 bwMode="auto">
          <a:xfrm flipV="1">
            <a:off x="4114800" y="1853624"/>
            <a:ext cx="0" cy="5461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18"/>
          <p:cNvSpPr txBox="1">
            <a:spLocks noChangeArrowheads="1"/>
          </p:cNvSpPr>
          <p:nvPr/>
        </p:nvSpPr>
        <p:spPr bwMode="auto">
          <a:xfrm>
            <a:off x="2711450" y="3225224"/>
            <a:ext cx="18351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Number of SP’s in </a:t>
            </a:r>
          </a:p>
          <a:p>
            <a:r>
              <a:rPr lang="en-US" sz="1600">
                <a:solidFill>
                  <a:schemeClr val="accent1"/>
                </a:solidFill>
              </a:rPr>
              <a:t>original trace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4540250" y="2996624"/>
            <a:ext cx="0" cy="457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4114800" y="3606224"/>
            <a:ext cx="3124200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chemeClr val="accent1"/>
                </a:solidFill>
              </a:rPr>
              <a:t>Probability of new SP </a:t>
            </a:r>
            <a:r>
              <a:rPr lang="en-US" sz="1600" dirty="0" smtClean="0">
                <a:solidFill>
                  <a:schemeClr val="accent1"/>
                </a:solidFill>
              </a:rPr>
              <a:t>return value (sample) given trace prefix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5410200" y="2996624"/>
            <a:ext cx="0" cy="6096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 bwMode="auto">
          <a:xfrm flipV="1">
            <a:off x="5410200" y="2006024"/>
            <a:ext cx="0" cy="3937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28"/>
          <p:cNvSpPr txBox="1">
            <a:spLocks noChangeArrowheads="1"/>
          </p:cNvSpPr>
          <p:nvPr/>
        </p:nvSpPr>
        <p:spPr bwMode="auto">
          <a:xfrm>
            <a:off x="4572000" y="1396424"/>
            <a:ext cx="24892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Probability of new part of</a:t>
            </a:r>
          </a:p>
          <a:p>
            <a:r>
              <a:rPr lang="en-US" sz="1600">
                <a:solidFill>
                  <a:schemeClr val="accent1"/>
                </a:solidFill>
              </a:rPr>
              <a:t>proposed execution trace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800600" y="6172200"/>
            <a:ext cx="7772400" cy="4114800"/>
          </a:xfrm>
        </p:spPr>
        <p:txBody>
          <a:bodyPr/>
          <a:lstStyle/>
          <a:p>
            <a:endParaRPr lang="en-US" sz="1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1100" dirty="0" smtClean="0">
                <a:latin typeface="Arial" charset="0"/>
                <a:ea typeface="ＭＳ Ｐゴシック" charset="0"/>
              </a:rPr>
              <a:t>Random </a:t>
            </a:r>
            <a:r>
              <a:rPr lang="en-US" sz="1100" dirty="0">
                <a:latin typeface="Arial" charset="0"/>
                <a:ea typeface="ＭＳ Ｐゴシック" charset="0"/>
              </a:rPr>
              <a:t>Database [Wingate, </a:t>
            </a:r>
            <a:r>
              <a:rPr lang="en-US" sz="1100" dirty="0" err="1">
                <a:latin typeface="Arial" charset="0"/>
                <a:ea typeface="ＭＳ Ｐゴシック" charset="0"/>
              </a:rPr>
              <a:t>Stuhlmüller</a:t>
            </a:r>
            <a:r>
              <a:rPr lang="en-US" sz="1100" dirty="0">
                <a:latin typeface="Arial" charset="0"/>
                <a:ea typeface="ＭＳ Ｐゴシック" charset="0"/>
              </a:rPr>
              <a:t> et al, 2011</a:t>
            </a:r>
            <a:r>
              <a:rPr lang="en-US" sz="1100" dirty="0" smtClean="0">
                <a:latin typeface="Arial" charset="0"/>
                <a:ea typeface="ＭＳ Ｐゴシック" charset="0"/>
              </a:rPr>
              <a:t>]</a:t>
            </a:r>
            <a:endParaRPr lang="en-US" sz="11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697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RDB Implementation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7893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3505200"/>
            <a:ext cx="3644900" cy="7334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600200"/>
            <a:ext cx="3408363" cy="3937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5" name="TextBox 13"/>
          <p:cNvSpPr txBox="1">
            <a:spLocks noChangeArrowheads="1"/>
          </p:cNvSpPr>
          <p:nvPr/>
        </p:nvSpPr>
        <p:spPr bwMode="auto">
          <a:xfrm>
            <a:off x="533400" y="914400"/>
            <a:ext cx="8458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>
                <a:solidFill>
                  <a:srgbClr val="FFFFFF"/>
                </a:solidFill>
              </a:rPr>
              <a:t>Single site update = sample from the prior = run program forward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37896" name="TextBox 14"/>
          <p:cNvSpPr txBox="1">
            <a:spLocks noChangeArrowheads="1"/>
          </p:cNvSpPr>
          <p:nvPr/>
        </p:nvSpPr>
        <p:spPr bwMode="auto">
          <a:xfrm>
            <a:off x="609600" y="2133600"/>
            <a:ext cx="8458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000" dirty="0" smtClean="0">
                <a:solidFill>
                  <a:srgbClr val="FFFFFF"/>
                </a:solidFill>
              </a:rPr>
              <a:t>Simplified MH </a:t>
            </a:r>
            <a:r>
              <a:rPr lang="en-US" sz="2000" dirty="0">
                <a:solidFill>
                  <a:srgbClr val="FFFFFF"/>
                </a:solidFill>
              </a:rPr>
              <a:t>acceptance ratio</a:t>
            </a:r>
          </a:p>
        </p:txBody>
      </p:sp>
      <p:sp>
        <p:nvSpPr>
          <p:cNvPr id="37897" name="TextBox 15"/>
          <p:cNvSpPr txBox="1">
            <a:spLocks noChangeArrowheads="1"/>
          </p:cNvSpPr>
          <p:nvPr/>
        </p:nvSpPr>
        <p:spPr bwMode="auto">
          <a:xfrm>
            <a:off x="1752600" y="2590800"/>
            <a:ext cx="26098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Number of SP applications</a:t>
            </a:r>
          </a:p>
          <a:p>
            <a:r>
              <a:rPr lang="en-US" sz="1600">
                <a:solidFill>
                  <a:schemeClr val="accent1"/>
                </a:solidFill>
              </a:rPr>
              <a:t>in original trace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 bwMode="auto">
          <a:xfrm flipV="1">
            <a:off x="4114800" y="2971800"/>
            <a:ext cx="0" cy="5461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899" name="TextBox 17"/>
          <p:cNvSpPr txBox="1">
            <a:spLocks noChangeArrowheads="1"/>
          </p:cNvSpPr>
          <p:nvPr/>
        </p:nvSpPr>
        <p:spPr bwMode="auto">
          <a:xfrm>
            <a:off x="4495800" y="2590800"/>
            <a:ext cx="41433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Probability of regenerating current trace </a:t>
            </a:r>
          </a:p>
          <a:p>
            <a:r>
              <a:rPr lang="en-US" sz="1600">
                <a:solidFill>
                  <a:schemeClr val="accent1"/>
                </a:solidFill>
              </a:rPr>
              <a:t>continuation given proposal trace beginning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 bwMode="auto">
          <a:xfrm flipV="1">
            <a:off x="4419600" y="2971800"/>
            <a:ext cx="0" cy="5461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901" name="TextBox 21"/>
          <p:cNvSpPr txBox="1">
            <a:spLocks noChangeArrowheads="1"/>
          </p:cNvSpPr>
          <p:nvPr/>
        </p:nvSpPr>
        <p:spPr bwMode="auto">
          <a:xfrm>
            <a:off x="1752600" y="4495800"/>
            <a:ext cx="26098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Number of SP applications</a:t>
            </a:r>
          </a:p>
          <a:p>
            <a:r>
              <a:rPr lang="en-US" sz="1600">
                <a:solidFill>
                  <a:schemeClr val="accent1"/>
                </a:solidFill>
              </a:rPr>
              <a:t>in new trace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4114800" y="4191000"/>
            <a:ext cx="0" cy="3048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903" name="TextBox 23"/>
          <p:cNvSpPr txBox="1">
            <a:spLocks noChangeArrowheads="1"/>
          </p:cNvSpPr>
          <p:nvPr/>
        </p:nvSpPr>
        <p:spPr bwMode="auto">
          <a:xfrm>
            <a:off x="4495800" y="4495800"/>
            <a:ext cx="39941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>
                <a:solidFill>
                  <a:schemeClr val="accent1"/>
                </a:solidFill>
              </a:rPr>
              <a:t>Probability of generating proposal trace </a:t>
            </a:r>
          </a:p>
          <a:p>
            <a:r>
              <a:rPr lang="en-US" sz="1600">
                <a:solidFill>
                  <a:schemeClr val="accent1"/>
                </a:solidFill>
              </a:rPr>
              <a:t>continuation given current trace beginning</a:t>
            </a:r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4419600" y="4191000"/>
            <a:ext cx="0" cy="3048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4800600" y="6172200"/>
            <a:ext cx="7772400" cy="4114800"/>
          </a:xfrm>
        </p:spPr>
        <p:txBody>
          <a:bodyPr/>
          <a:lstStyle/>
          <a:p>
            <a:endParaRPr lang="en-US" sz="1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1100" dirty="0" smtClean="0">
                <a:latin typeface="Arial" charset="0"/>
                <a:ea typeface="ＭＳ Ｐゴシック" charset="0"/>
              </a:rPr>
              <a:t>Random </a:t>
            </a:r>
            <a:r>
              <a:rPr lang="en-US" sz="1100" dirty="0">
                <a:latin typeface="Arial" charset="0"/>
                <a:ea typeface="ＭＳ Ｐゴシック" charset="0"/>
              </a:rPr>
              <a:t>Database [Wingate, </a:t>
            </a:r>
            <a:r>
              <a:rPr lang="en-US" sz="1100" dirty="0" err="1">
                <a:latin typeface="Arial" charset="0"/>
                <a:ea typeface="ＭＳ Ｐゴシック" charset="0"/>
              </a:rPr>
              <a:t>Stuhlmüller</a:t>
            </a:r>
            <a:r>
              <a:rPr lang="en-US" sz="1100" dirty="0">
                <a:latin typeface="Arial" charset="0"/>
                <a:ea typeface="ＭＳ Ｐゴシック" charset="0"/>
              </a:rPr>
              <a:t> et al, 2011</a:t>
            </a:r>
            <a:r>
              <a:rPr lang="en-US" sz="1100" dirty="0" smtClean="0">
                <a:latin typeface="Arial" charset="0"/>
                <a:ea typeface="ＭＳ Ｐゴシック" charset="0"/>
              </a:rPr>
              <a:t>]</a:t>
            </a:r>
            <a:endParaRPr lang="en-US" sz="11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4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914400"/>
            <a:ext cx="7823200" cy="714292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-3556000"/>
            <a:ext cx="7823200" cy="714292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9" name="Rectangle 48"/>
          <p:cNvSpPr/>
          <p:nvPr/>
        </p:nvSpPr>
        <p:spPr bwMode="auto">
          <a:xfrm>
            <a:off x="-152400" y="5943600"/>
            <a:ext cx="10210800" cy="13716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>
            <a:off x="533400" y="-609600"/>
            <a:ext cx="8305800" cy="1524000"/>
          </a:xfrm>
          <a:prstGeom prst="rect">
            <a:avLst/>
          </a:prstGeom>
          <a:solidFill>
            <a:srgbClr val="03183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657600"/>
            <a:ext cx="8382000" cy="25400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Single-Site Metropolis Hastings / RDB</a:t>
            </a:r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3429000" y="1689100"/>
            <a:ext cx="5029200" cy="2997200"/>
            <a:chOff x="3429000" y="1676400"/>
            <a:chExt cx="5029200" cy="2997200"/>
          </a:xfrm>
        </p:grpSpPr>
        <p:sp>
          <p:nvSpPr>
            <p:cNvPr id="19" name="Rounded Rectangle 18"/>
            <p:cNvSpPr/>
            <p:nvPr/>
          </p:nvSpPr>
          <p:spPr bwMode="auto">
            <a:xfrm>
              <a:off x="5651500" y="4432300"/>
              <a:ext cx="1066800" cy="241300"/>
            </a:xfrm>
            <a:prstGeom prst="roundRect">
              <a:avLst/>
            </a:prstGeom>
            <a:noFill/>
            <a:ln w="190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1" name="Rounded Rectangle 10"/>
            <p:cNvSpPr/>
            <p:nvPr/>
          </p:nvSpPr>
          <p:spPr bwMode="auto">
            <a:xfrm>
              <a:off x="3429000" y="1676400"/>
              <a:ext cx="5029200" cy="355600"/>
            </a:xfrm>
            <a:prstGeom prst="roundRect">
              <a:avLst/>
            </a:prstGeom>
            <a:noFill/>
            <a:ln w="1905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990600" y="2235200"/>
            <a:ext cx="7518400" cy="1143000"/>
            <a:chOff x="990600" y="2362200"/>
            <a:chExt cx="7518400" cy="1143000"/>
          </a:xfrm>
        </p:grpSpPr>
        <p:cxnSp>
          <p:nvCxnSpPr>
            <p:cNvPr id="30" name="Straight Connector 29"/>
            <p:cNvCxnSpPr/>
            <p:nvPr/>
          </p:nvCxnSpPr>
          <p:spPr bwMode="auto">
            <a:xfrm>
              <a:off x="6324600" y="2362200"/>
              <a:ext cx="2133600" cy="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1" name="Straight Connector 30"/>
            <p:cNvCxnSpPr/>
            <p:nvPr/>
          </p:nvCxnSpPr>
          <p:spPr bwMode="auto">
            <a:xfrm flipV="1">
              <a:off x="990600" y="2705100"/>
              <a:ext cx="7454900" cy="3810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2" name="Straight Connector 31"/>
            <p:cNvCxnSpPr/>
            <p:nvPr/>
          </p:nvCxnSpPr>
          <p:spPr bwMode="auto">
            <a:xfrm flipV="1">
              <a:off x="5257800" y="3086100"/>
              <a:ext cx="3200400" cy="3810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3" name="Straight Connector 32"/>
            <p:cNvCxnSpPr/>
            <p:nvPr/>
          </p:nvCxnSpPr>
          <p:spPr bwMode="auto">
            <a:xfrm flipV="1">
              <a:off x="3810000" y="3467100"/>
              <a:ext cx="4699000" cy="3810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2057400" y="5943600"/>
            <a:ext cx="10439400" cy="4114800"/>
          </a:xfrm>
        </p:spPr>
        <p:txBody>
          <a:bodyPr/>
          <a:lstStyle/>
          <a:p>
            <a:endParaRPr lang="en-US" sz="10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sz="800" dirty="0" smtClean="0">
                <a:latin typeface="Arial" charset="0"/>
                <a:ea typeface="ＭＳ Ｐゴシック" charset="0"/>
              </a:rPr>
              <a:t>[</a:t>
            </a:r>
            <a:r>
              <a:rPr lang="en-US" sz="800" dirty="0">
                <a:latin typeface="Arial" charset="0"/>
                <a:ea typeface="ＭＳ Ｐゴシック" charset="0"/>
              </a:rPr>
              <a:t>Wingate, </a:t>
            </a:r>
            <a:r>
              <a:rPr lang="en-US" sz="800" dirty="0" err="1">
                <a:latin typeface="Arial" charset="0"/>
                <a:ea typeface="ＭＳ Ｐゴシック" charset="0"/>
              </a:rPr>
              <a:t>Stuhlmüller</a:t>
            </a:r>
            <a:r>
              <a:rPr lang="en-US" sz="800" dirty="0">
                <a:latin typeface="Arial" charset="0"/>
                <a:ea typeface="ＭＳ Ｐゴシック" charset="0"/>
              </a:rPr>
              <a:t> et al, 2011] Lightweight Implementations of Probabilistic Programming Languages </a:t>
            </a:r>
            <a:r>
              <a:rPr lang="en-US" sz="800" dirty="0" smtClean="0">
                <a:latin typeface="Arial" charset="0"/>
                <a:ea typeface="ＭＳ Ｐゴシック" charset="0"/>
              </a:rPr>
              <a:t>Via Transformational </a:t>
            </a:r>
            <a:r>
              <a:rPr lang="en-US" sz="800" dirty="0">
                <a:latin typeface="Arial" charset="0"/>
                <a:ea typeface="ＭＳ Ｐゴシック" charset="0"/>
              </a:rPr>
              <a:t>Compilation</a:t>
            </a:r>
          </a:p>
          <a:p>
            <a:pPr lvl="1"/>
            <a:endParaRPr lang="en-US" sz="800" dirty="0">
              <a:latin typeface="Arial" charset="0"/>
              <a:ea typeface="ＭＳ Ｐゴシック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990600" y="2235200"/>
            <a:ext cx="7467600" cy="382905"/>
            <a:chOff x="990600" y="2362200"/>
            <a:chExt cx="7467600" cy="382905"/>
          </a:xfrm>
        </p:grpSpPr>
        <p:cxnSp>
          <p:nvCxnSpPr>
            <p:cNvPr id="39" name="Straight Connector 38"/>
            <p:cNvCxnSpPr/>
            <p:nvPr/>
          </p:nvCxnSpPr>
          <p:spPr bwMode="auto">
            <a:xfrm>
              <a:off x="6324600" y="2362200"/>
              <a:ext cx="2133600" cy="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40" name="Straight Connector 39"/>
            <p:cNvCxnSpPr/>
            <p:nvPr/>
          </p:nvCxnSpPr>
          <p:spPr bwMode="auto">
            <a:xfrm flipV="1">
              <a:off x="990600" y="2703195"/>
              <a:ext cx="7454900" cy="41910"/>
            </a:xfrm>
            <a:prstGeom prst="line">
              <a:avLst/>
            </a:prstGeom>
            <a:solidFill>
              <a:schemeClr val="accent1"/>
            </a:solidFill>
            <a:ln w="41275" cap="flat" cmpd="sng" algn="ctr">
              <a:solidFill>
                <a:schemeClr val="bg2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48190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SMC for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P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rob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.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P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rog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. = Simple, Parallel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3400" y="914400"/>
            <a:ext cx="8458200" cy="31393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defRPr/>
            </a:pPr>
            <a:r>
              <a:rPr lang="en-US" sz="1800" dirty="0" smtClean="0">
                <a:solidFill>
                  <a:srgbClr val="FFFFFF"/>
                </a:solidFill>
              </a:rPr>
              <a:t>SMC </a:t>
            </a:r>
            <a:r>
              <a:rPr lang="en-US" sz="1800" dirty="0">
                <a:solidFill>
                  <a:srgbClr val="FFFFFF"/>
                </a:solidFill>
              </a:rPr>
              <a:t>a</a:t>
            </a:r>
            <a:r>
              <a:rPr lang="en-US" sz="1800" dirty="0" smtClean="0">
                <a:solidFill>
                  <a:srgbClr val="FFFFFF"/>
                </a:solidFill>
              </a:rPr>
              <a:t>pproximates the target </a:t>
            </a:r>
            <a:r>
              <a:rPr lang="en-US" sz="1800" dirty="0">
                <a:solidFill>
                  <a:srgbClr val="FFFFFF"/>
                </a:solidFill>
              </a:rPr>
              <a:t>d</a:t>
            </a:r>
            <a:r>
              <a:rPr lang="en-US" sz="1800" dirty="0" smtClean="0">
                <a:solidFill>
                  <a:srgbClr val="FFFFFF"/>
                </a:solidFill>
              </a:rPr>
              <a:t>ensity with a set of realized traces</a:t>
            </a:r>
          </a:p>
          <a:p>
            <a:pPr>
              <a:defRPr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defRPr/>
            </a:pPr>
            <a:endParaRPr lang="en-US" sz="1800" dirty="0" smtClean="0">
              <a:solidFill>
                <a:srgbClr val="FFFFFF"/>
              </a:solidFill>
            </a:endParaRPr>
          </a:p>
          <a:p>
            <a:pPr>
              <a:defRPr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defRPr/>
            </a:pPr>
            <a:endParaRPr lang="en-US" sz="1800" dirty="0" smtClean="0">
              <a:solidFill>
                <a:srgbClr val="FFFFFF"/>
              </a:solidFill>
            </a:endParaRPr>
          </a:p>
          <a:p>
            <a:pPr>
              <a:defRPr/>
            </a:pPr>
            <a:endParaRPr lang="en-US" sz="1800" dirty="0">
              <a:solidFill>
                <a:srgbClr val="FFFFFF"/>
              </a:solidFill>
            </a:endParaRPr>
          </a:p>
          <a:p>
            <a:pPr>
              <a:defRPr/>
            </a:pPr>
            <a:r>
              <a:rPr lang="en-US" sz="1800" dirty="0" smtClean="0">
                <a:solidFill>
                  <a:srgbClr val="FFFFFF"/>
                </a:solidFill>
              </a:rPr>
              <a:t>A sample/particle = trace = a sequence of interpreter memory states</a:t>
            </a:r>
          </a:p>
          <a:p>
            <a:pPr>
              <a:defRPr/>
            </a:pPr>
            <a:endParaRPr lang="en-US" sz="1800" dirty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  <a:defRPr/>
            </a:pPr>
            <a:endParaRPr lang="en-US" sz="1800" dirty="0" smtClean="0">
              <a:solidFill>
                <a:srgbClr val="FFFFFF"/>
              </a:solidFill>
            </a:endParaRPr>
          </a:p>
          <a:p>
            <a:pPr>
              <a:defRPr/>
            </a:pPr>
            <a:endParaRPr lang="en-US" sz="1800" dirty="0" smtClean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701800"/>
            <a:ext cx="4203700" cy="9652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4444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Sequential Monte </a:t>
            </a:r>
            <a:r>
              <a:rPr lang="en-US" dirty="0" smtClean="0"/>
              <a:t>Carlo for Prob. </a:t>
            </a:r>
            <a:r>
              <a:rPr lang="en-US" dirty="0" err="1" smtClean="0"/>
              <a:t>Prog</a:t>
            </a:r>
            <a:r>
              <a:rPr lang="en-US" dirty="0" smtClean="0"/>
              <a:t>. Inf.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2400" dirty="0" smtClean="0">
                <a:solidFill>
                  <a:srgbClr val="FFFFFF"/>
                </a:solidFill>
              </a:rPr>
              <a:t>State-space-model-</a:t>
            </a:r>
            <a:r>
              <a:rPr lang="en-US" sz="2400" smtClean="0">
                <a:solidFill>
                  <a:srgbClr val="FFFFFF"/>
                </a:solidFill>
              </a:rPr>
              <a:t>like decomposition</a:t>
            </a:r>
            <a:endParaRPr lang="en-US" sz="2400" dirty="0" smtClean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r>
              <a:rPr lang="en-US" sz="2400" dirty="0" smtClean="0">
                <a:solidFill>
                  <a:srgbClr val="FFFFFF"/>
                </a:solidFill>
              </a:rPr>
              <a:t>Suggests Sequential Importance Resampling (SIR)</a:t>
            </a:r>
          </a:p>
          <a:p>
            <a:pPr marL="285750" indent="-285750">
              <a:buFont typeface="Arial"/>
              <a:buChar char="•"/>
              <a:defRPr/>
            </a:pP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0" indent="0">
              <a:buNone/>
              <a:defRPr/>
            </a:pPr>
            <a:endParaRPr lang="en-US" sz="2400" dirty="0">
              <a:solidFill>
                <a:srgbClr val="FFFFFF"/>
              </a:solidFill>
            </a:endParaRPr>
          </a:p>
          <a:p>
            <a:pPr marL="342900" indent="-342900">
              <a:buFont typeface="Arial"/>
              <a:buChar char="•"/>
              <a:defRPr/>
            </a:pPr>
            <a:endParaRPr lang="en-US" sz="2400" dirty="0">
              <a:solidFill>
                <a:srgbClr val="FFFF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981200"/>
            <a:ext cx="5918200" cy="4699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276600"/>
            <a:ext cx="7543800" cy="1041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extBox 24"/>
          <p:cNvSpPr txBox="1">
            <a:spLocks noChangeArrowheads="1"/>
          </p:cNvSpPr>
          <p:nvPr/>
        </p:nvSpPr>
        <p:spPr bwMode="auto">
          <a:xfrm>
            <a:off x="910517" y="4648200"/>
            <a:ext cx="994483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Proposal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1328738" y="4191000"/>
            <a:ext cx="42862" cy="457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24"/>
          <p:cNvSpPr txBox="1">
            <a:spLocks noChangeArrowheads="1"/>
          </p:cNvSpPr>
          <p:nvPr/>
        </p:nvSpPr>
        <p:spPr bwMode="auto">
          <a:xfrm>
            <a:off x="3848979" y="4648200"/>
            <a:ext cx="2613917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Run program forward </a:t>
            </a:r>
          </a:p>
          <a:p>
            <a:r>
              <a:rPr lang="en-US" sz="1600" dirty="0" smtClean="0">
                <a:solidFill>
                  <a:schemeClr val="accent1"/>
                </a:solidFill>
              </a:rPr>
              <a:t>until next observe directive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4267200" y="4191000"/>
            <a:ext cx="42862" cy="457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24"/>
          <p:cNvSpPr txBox="1">
            <a:spLocks noChangeArrowheads="1"/>
          </p:cNvSpPr>
          <p:nvPr/>
        </p:nvSpPr>
        <p:spPr bwMode="auto">
          <a:xfrm>
            <a:off x="6705600" y="4648200"/>
            <a:ext cx="2374568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Weight of particle</a:t>
            </a:r>
          </a:p>
          <a:p>
            <a:r>
              <a:rPr lang="en-US" sz="1600" dirty="0" smtClean="0">
                <a:solidFill>
                  <a:schemeClr val="accent1"/>
                </a:solidFill>
              </a:rPr>
              <a:t>Is observation likelihood</a:t>
            </a:r>
            <a:endParaRPr lang="en-US" dirty="0">
              <a:solidFill>
                <a:schemeClr val="accent1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 bwMode="auto">
          <a:xfrm flipH="1">
            <a:off x="7166683" y="4038600"/>
            <a:ext cx="185738" cy="6096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212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Relationship To State Space Model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17599" r="17599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981200"/>
            <a:ext cx="6959600" cy="2387600"/>
          </a:xfrm>
          <a:prstGeom prst="rect">
            <a:avLst/>
          </a:prstGeom>
        </p:spPr>
      </p:pic>
      <p:sp>
        <p:nvSpPr>
          <p:cNvPr id="7" name="Content Placeholder 9"/>
          <p:cNvSpPr txBox="1">
            <a:spLocks/>
          </p:cNvSpPr>
          <p:nvPr/>
        </p:nvSpPr>
        <p:spPr>
          <a:xfrm>
            <a:off x="457201" y="1066801"/>
            <a:ext cx="8229600" cy="4800600"/>
          </a:xfrm>
          <a:prstGeom prst="rect">
            <a:avLst/>
          </a:prstGeom>
        </p:spPr>
        <p:txBody>
          <a:bodyPr/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No fixed parameter</a:t>
            </a: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Program generates all random variables</a:t>
            </a: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State is interpreter memory state</a:t>
            </a: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Transition is stochastic procedure </a:t>
            </a:r>
            <a:r>
              <a:rPr lang="en-US" dirty="0" smtClean="0">
                <a:solidFill>
                  <a:schemeClr val="tx1"/>
                </a:solidFill>
              </a:rPr>
              <a:t>application</a:t>
            </a: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Only observes need be indexed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8" name="TextBox 24"/>
          <p:cNvSpPr txBox="1">
            <a:spLocks noChangeArrowheads="1"/>
          </p:cNvSpPr>
          <p:nvPr/>
        </p:nvSpPr>
        <p:spPr bwMode="auto">
          <a:xfrm>
            <a:off x="4229979" y="3810000"/>
            <a:ext cx="1656323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Lazy parameter</a:t>
            </a:r>
          </a:p>
          <a:p>
            <a:r>
              <a:rPr lang="en-US" sz="1600" dirty="0" smtClean="0">
                <a:solidFill>
                  <a:schemeClr val="accent1"/>
                </a:solidFill>
              </a:rPr>
              <a:t>generation 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4648200" y="3352800"/>
            <a:ext cx="42862" cy="457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 bwMode="auto">
          <a:xfrm flipH="1">
            <a:off x="4953000" y="3352800"/>
            <a:ext cx="381000" cy="4572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TextBox 24"/>
          <p:cNvSpPr txBox="1">
            <a:spLocks noChangeArrowheads="1"/>
          </p:cNvSpPr>
          <p:nvPr/>
        </p:nvSpPr>
        <p:spPr bwMode="auto">
          <a:xfrm>
            <a:off x="228600" y="3810000"/>
            <a:ext cx="1724350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600" dirty="0" smtClean="0">
                <a:solidFill>
                  <a:schemeClr val="accent1"/>
                </a:solidFill>
              </a:rPr>
              <a:t>Eager parameter</a:t>
            </a:r>
          </a:p>
          <a:p>
            <a:r>
              <a:rPr lang="en-US" sz="1600" dirty="0" smtClean="0">
                <a:solidFill>
                  <a:schemeClr val="accent1"/>
                </a:solidFill>
              </a:rPr>
              <a:t>generation </a:t>
            </a:r>
          </a:p>
        </p:txBody>
      </p:sp>
      <p:cxnSp>
        <p:nvCxnSpPr>
          <p:cNvPr id="16" name="Straight Connector 15"/>
          <p:cNvCxnSpPr/>
          <p:nvPr/>
        </p:nvCxnSpPr>
        <p:spPr bwMode="auto">
          <a:xfrm flipH="1">
            <a:off x="762000" y="3200400"/>
            <a:ext cx="457201" cy="609600"/>
          </a:xfrm>
          <a:prstGeom prst="line">
            <a:avLst/>
          </a:prstGeom>
          <a:ln>
            <a:solidFill>
              <a:srgbClr val="72BFC5"/>
            </a:solidFill>
            <a:headEnd type="triangl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693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Sequential Monte Carlo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23529" b="23529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098" y="1219200"/>
            <a:ext cx="4343400" cy="434340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667000" y="6553200"/>
            <a:ext cx="853440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1" dirty="0" smtClean="0">
                <a:solidFill>
                  <a:srgbClr val="FFFFFF"/>
                </a:solidFill>
              </a:rPr>
              <a:t>Paige</a:t>
            </a:r>
            <a:r>
              <a:rPr lang="en-US" sz="1200" dirty="0">
                <a:solidFill>
                  <a:srgbClr val="FFFFFF"/>
                </a:solidFill>
              </a:rPr>
              <a:t> </a:t>
            </a:r>
            <a:r>
              <a:rPr lang="en-US" sz="1200" b="1" dirty="0" smtClean="0">
                <a:solidFill>
                  <a:srgbClr val="FFFFFF"/>
                </a:solidFill>
              </a:rPr>
              <a:t>and</a:t>
            </a:r>
            <a:r>
              <a:rPr lang="en-US" sz="1200" dirty="0" smtClean="0">
                <a:solidFill>
                  <a:srgbClr val="FFFFFF"/>
                </a:solidFill>
              </a:rPr>
              <a:t> </a:t>
            </a:r>
            <a:r>
              <a:rPr lang="en-US" sz="1200" b="1" dirty="0" smtClean="0">
                <a:solidFill>
                  <a:srgbClr val="FFFFFF"/>
                </a:solidFill>
              </a:rPr>
              <a:t>W. </a:t>
            </a:r>
            <a:r>
              <a:rPr lang="en-US" sz="1200" dirty="0" smtClean="0">
                <a:solidFill>
                  <a:srgbClr val="FFFFFF"/>
                </a:solidFill>
              </a:rPr>
              <a:t>“</a:t>
            </a:r>
            <a:r>
              <a:rPr lang="en-US" sz="1200" dirty="0">
                <a:solidFill>
                  <a:srgbClr val="FFFFFF"/>
                </a:solidFill>
              </a:rPr>
              <a:t>A Compilation Target for Probabilistic Programming </a:t>
            </a:r>
            <a:r>
              <a:rPr lang="en-US" sz="1200" dirty="0" smtClean="0">
                <a:solidFill>
                  <a:srgbClr val="FFFFFF"/>
                </a:solidFill>
              </a:rPr>
              <a:t>Languages.”  ICML, 2014</a:t>
            </a:r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990599"/>
            <a:ext cx="3200400" cy="494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903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Particle Markov Chain Monte Carlo (PIMH)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Run SMC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>
          <a:xfrm>
            <a:off x="457201" y="1066801"/>
            <a:ext cx="8229600" cy="4800600"/>
          </a:xfrm>
        </p:spPr>
        <p:txBody>
          <a:bodyPr/>
          <a:lstStyle/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Run SMC</a:t>
            </a: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Compute marginal likelihood estimate</a:t>
            </a: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Do forever</a:t>
            </a:r>
          </a:p>
          <a:p>
            <a:pPr lvl="1"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Re-run SMC</a:t>
            </a:r>
          </a:p>
          <a:p>
            <a:pPr lvl="1"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Compute new marginal likelihood estimate</a:t>
            </a:r>
          </a:p>
          <a:p>
            <a:pPr lvl="1"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lvl="1"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Accept particle set with probability</a:t>
            </a:r>
          </a:p>
          <a:p>
            <a:pPr lvl="1"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lvl="1">
              <a:buClrTx/>
              <a:buFont typeface="Arial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Emit predictions from all particles in next set (new and/or old)</a:t>
            </a:r>
          </a:p>
          <a:p>
            <a:pPr lvl="1">
              <a:buClrTx/>
              <a:buFont typeface="Arial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ClrTx/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905000"/>
            <a:ext cx="2873829" cy="8382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4038600"/>
            <a:ext cx="279400" cy="2794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4800600"/>
            <a:ext cx="1055077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089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PMCMC for Prob. </a:t>
            </a:r>
            <a:r>
              <a:rPr lang="en-US" sz="2800" dirty="0" err="1" smtClean="0">
                <a:latin typeface="Arial" charset="0"/>
                <a:ea typeface="ＭＳ Ｐゴシック" charset="0"/>
                <a:cs typeface="ＭＳ Ｐゴシック" charset="0"/>
              </a:rPr>
              <a:t>Prog</a:t>
            </a: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.</a:t>
            </a:r>
            <a:endParaRPr lang="en-US" sz="28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90" name="TextBox 8"/>
          <p:cNvSpPr txBox="1">
            <a:spLocks noChangeArrowheads="1"/>
          </p:cNvSpPr>
          <p:nvPr/>
        </p:nvSpPr>
        <p:spPr bwMode="auto">
          <a:xfrm>
            <a:off x="533400" y="914400"/>
            <a:ext cx="4572000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8001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Particle Gibbs</a:t>
            </a:r>
          </a:p>
          <a:p>
            <a:pPr lvl="1"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MH w/ accept prob. = 1</a:t>
            </a:r>
          </a:p>
          <a:p>
            <a:pPr lvl="1"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SMC “inner-loop” proposal</a:t>
            </a:r>
            <a:endParaRPr lang="en-US" sz="1800" dirty="0">
              <a:solidFill>
                <a:srgbClr val="FFFFFF"/>
              </a:solidFill>
            </a:endParaRPr>
          </a:p>
          <a:p>
            <a:pPr lvl="1">
              <a:buFont typeface="Arial" charset="0"/>
              <a:buChar char="•"/>
            </a:pPr>
            <a:r>
              <a:rPr lang="en-US" sz="1800" dirty="0">
                <a:solidFill>
                  <a:srgbClr val="FFFFFF"/>
                </a:solidFill>
              </a:rPr>
              <a:t>“Retained particle” </a:t>
            </a:r>
          </a:p>
          <a:p>
            <a:pPr lvl="1">
              <a:buFont typeface="Arial" charset="0"/>
              <a:buChar char="•"/>
            </a:pPr>
            <a:r>
              <a:rPr lang="en-US" sz="1800" i="1" dirty="0">
                <a:solidFill>
                  <a:srgbClr val="FFFFFF"/>
                </a:solidFill>
              </a:rPr>
              <a:t>N</a:t>
            </a:r>
            <a:r>
              <a:rPr lang="en-US" sz="1800" i="1" dirty="0" smtClean="0">
                <a:solidFill>
                  <a:srgbClr val="FFFFFF"/>
                </a:solidFill>
              </a:rPr>
              <a:t>on</a:t>
            </a:r>
            <a:r>
              <a:rPr lang="en-US" sz="1800" i="1" dirty="0">
                <a:solidFill>
                  <a:srgbClr val="FFFFFF"/>
                </a:solidFill>
              </a:rPr>
              <a:t>-local</a:t>
            </a:r>
            <a:endParaRPr lang="en-US" sz="1800" dirty="0">
              <a:solidFill>
                <a:srgbClr val="FFFFFF"/>
              </a:solidFill>
            </a:endParaRPr>
          </a:p>
          <a:p>
            <a:pPr lvl="2"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</a:rPr>
              <a:t>Single “sweep” can propose changes to many variable values at once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buFont typeface="Arial" charset="0"/>
              <a:buChar char="•"/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Subtitle 7"/>
          <p:cNvSpPr txBox="1">
            <a:spLocks/>
          </p:cNvSpPr>
          <p:nvPr/>
        </p:nvSpPr>
        <p:spPr bwMode="auto">
          <a:xfrm>
            <a:off x="2362200" y="6553200"/>
            <a:ext cx="75438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lnSpc>
                <a:spcPts val="18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None/>
              <a:defRPr sz="1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1100" dirty="0" smtClean="0">
                <a:latin typeface="Arial" charset="0"/>
                <a:ea typeface="ＭＳ Ｐゴシック" charset="0"/>
                <a:cs typeface="ＭＳ Ｐゴシック" charset="0"/>
              </a:rPr>
              <a:t>Wood, van de </a:t>
            </a:r>
            <a:r>
              <a:rPr lang="en-US" sz="1100" dirty="0" err="1" smtClean="0">
                <a:latin typeface="Arial" charset="0"/>
                <a:ea typeface="ＭＳ Ｐゴシック" charset="0"/>
                <a:cs typeface="ＭＳ Ｐゴシック" charset="0"/>
              </a:rPr>
              <a:t>Meent</a:t>
            </a:r>
            <a:r>
              <a:rPr lang="en-US" sz="1100" dirty="0" smtClean="0">
                <a:latin typeface="Arial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1100" dirty="0" err="1" smtClean="0">
                <a:latin typeface="Arial" charset="0"/>
                <a:ea typeface="ＭＳ Ｐゴシック" charset="0"/>
                <a:cs typeface="ＭＳ Ｐゴシック" charset="0"/>
              </a:rPr>
              <a:t>Mansinghka</a:t>
            </a:r>
            <a:r>
              <a:rPr lang="en-US" sz="1100" dirty="0" smtClean="0">
                <a:latin typeface="Arial" charset="0"/>
                <a:ea typeface="ＭＳ Ｐゴシック" charset="0"/>
                <a:cs typeface="ＭＳ Ｐゴシック" charset="0"/>
              </a:rPr>
              <a:t> “A New Approach to Probabilistic Programming Inference” AISTATS 2014</a:t>
            </a: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44500" y="3537230"/>
            <a:ext cx="4343400" cy="21336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914400" y="3089564"/>
            <a:ext cx="5410200" cy="415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charset="0"/>
              <a:buNone/>
              <a:defRPr/>
            </a:pPr>
            <a:r>
              <a:rPr lang="en-US" sz="1200" dirty="0" smtClean="0"/>
              <a:t>[</a:t>
            </a:r>
            <a:r>
              <a:rPr lang="en-US" sz="1200" dirty="0" err="1" smtClean="0"/>
              <a:t>Holenstein</a:t>
            </a:r>
            <a:r>
              <a:rPr lang="en-US" sz="1200" dirty="0" smtClean="0"/>
              <a:t> 2009; </a:t>
            </a:r>
            <a:r>
              <a:rPr lang="en-US" sz="1200" dirty="0" err="1" smtClean="0"/>
              <a:t>Andrieu</a:t>
            </a:r>
            <a:r>
              <a:rPr lang="en-US" sz="1200" dirty="0" smtClean="0"/>
              <a:t>, </a:t>
            </a:r>
            <a:r>
              <a:rPr lang="en-US" sz="1200" dirty="0" err="1" smtClean="0"/>
              <a:t>Doucet</a:t>
            </a:r>
            <a:r>
              <a:rPr lang="en-US" sz="1200" dirty="0" smtClean="0"/>
              <a:t>, </a:t>
            </a:r>
            <a:r>
              <a:rPr lang="en-US" sz="1200" dirty="0" err="1" smtClean="0"/>
              <a:t>Holenstein</a:t>
            </a:r>
            <a:r>
              <a:rPr lang="en-US" sz="1200" dirty="0" smtClean="0"/>
              <a:t> 2010; </a:t>
            </a:r>
            <a:r>
              <a:rPr lang="en-US" sz="1200" dirty="0" err="1" smtClean="0"/>
              <a:t>etc</a:t>
            </a:r>
            <a:r>
              <a:rPr lang="en-US" sz="1200" dirty="0" smtClean="0"/>
              <a:t>] </a:t>
            </a:r>
          </a:p>
          <a:p>
            <a:pPr>
              <a:defRPr/>
            </a:pPr>
            <a:endParaRPr lang="en-US" dirty="0"/>
          </a:p>
        </p:txBody>
      </p:sp>
      <p:pic>
        <p:nvPicPr>
          <p:cNvPr id="10" name="Picture 9" descr="pmcmc_schemat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3670300"/>
            <a:ext cx="3886200" cy="18227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0" y="38100"/>
            <a:ext cx="4114800" cy="654306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" name="Rectangle 2"/>
          <p:cNvSpPr/>
          <p:nvPr/>
        </p:nvSpPr>
        <p:spPr bwMode="auto">
          <a:xfrm>
            <a:off x="12700" y="0"/>
            <a:ext cx="4953000" cy="5867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0553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Compiled PMCMC Algorithm Performance</a:t>
            </a:r>
            <a:endParaRPr lang="en-US" dirty="0"/>
          </a:p>
        </p:txBody>
      </p:sp>
      <p:pic>
        <p:nvPicPr>
          <p:cNvPr id="5" name="Picture 4" descr="crp-inference-typ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84" y="1371600"/>
            <a:ext cx="4692316" cy="262217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 descr="hmm-inference-type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" y="1371600"/>
            <a:ext cx="4692316" cy="262217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85800" y="4419600"/>
            <a:ext cx="7772400" cy="1206500"/>
          </a:xfrm>
        </p:spPr>
        <p:txBody>
          <a:bodyPr/>
          <a:lstStyle/>
          <a:p>
            <a:r>
              <a:rPr lang="en-US" dirty="0" smtClean="0"/>
              <a:t>What’s the right inference algorithm for the model?</a:t>
            </a:r>
          </a:p>
          <a:p>
            <a:r>
              <a:rPr lang="en-US" dirty="0" smtClean="0"/>
              <a:t>What’s the right performance measure?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245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Inference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990600"/>
            <a:ext cx="90678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95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PMCMC HMM Visualization</a:t>
            </a:r>
          </a:p>
        </p:txBody>
      </p:sp>
      <p:pic>
        <p:nvPicPr>
          <p:cNvPr id="7" name="pmcmc_6563_expect_z.mp4">
            <a:hlinkClick r:id="" action="ppaction://media"/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819400"/>
            <a:ext cx="38862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mcmc_6563_z.mp4">
            <a:hlinkClick r:id="" action="ppaction://media"/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295400"/>
            <a:ext cx="38862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randomdb_6564_expect_z.mp4">
            <a:hlinkClick r:id="" action="ppaction://media"/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819400"/>
            <a:ext cx="38862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randomdb_6564_z.mp4">
            <a:hlinkClick r:id="" action="ppaction://media"/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95400"/>
            <a:ext cx="38862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mcmc_6563_z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724400" y="1295400"/>
            <a:ext cx="3886200" cy="1295400"/>
          </a:xfrm>
          <a:prstGeom prst="rect">
            <a:avLst/>
          </a:prstGeom>
        </p:spPr>
      </p:pic>
      <p:pic>
        <p:nvPicPr>
          <p:cNvPr id="3" name="pmcmc_6563_expect_z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4724400" y="2819400"/>
            <a:ext cx="3886200" cy="1295400"/>
          </a:xfrm>
          <a:prstGeom prst="rect">
            <a:avLst/>
          </a:prstGeom>
        </p:spPr>
      </p:pic>
      <p:pic>
        <p:nvPicPr>
          <p:cNvPr id="4" name="randomdb_6564_z.mp4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457200" y="1295400"/>
            <a:ext cx="3886200" cy="1295400"/>
          </a:xfrm>
          <a:prstGeom prst="rect">
            <a:avLst/>
          </a:prstGeom>
        </p:spPr>
      </p:pic>
      <p:pic>
        <p:nvPicPr>
          <p:cNvPr id="5" name="randomdb_6564_expect_z.mp4">
            <a:hlinkClick r:id="" action="ppaction://media"/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457200" y="2819400"/>
            <a:ext cx="3886200" cy="1295400"/>
          </a:xfrm>
          <a:prstGeom prst="rect">
            <a:avLst/>
          </a:prstGeom>
        </p:spPr>
      </p:pic>
      <p:pic>
        <p:nvPicPr>
          <p:cNvPr id="12" name="Picture 11" descr="gamma-forward-backward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7" y="4724400"/>
            <a:ext cx="3701143" cy="1295400"/>
          </a:xfrm>
          <a:prstGeom prst="rect">
            <a:avLst/>
          </a:prstGeom>
          <a:solidFill>
            <a:srgbClr val="FFFFFF"/>
          </a:solidFill>
          <a:ln w="38100" cmpd="sng"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155882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6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52400" y="990600"/>
            <a:ext cx="8839200" cy="48387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5057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772400" cy="935037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Anglican : Particle MCMC Inference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9" name="Picture 8" descr="gamma-edi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19200"/>
            <a:ext cx="3657600" cy="3657600"/>
          </a:xfrm>
          <a:prstGeom prst="rect">
            <a:avLst/>
          </a:prstGeom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146300" y="5351790"/>
            <a:ext cx="72390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100" dirty="0" smtClean="0">
                <a:solidFill>
                  <a:srgbClr val="074494"/>
                </a:solidFill>
              </a:rPr>
              <a:t>Wood, van de </a:t>
            </a:r>
            <a:r>
              <a:rPr lang="en-US" sz="1100" dirty="0" err="1" smtClean="0">
                <a:solidFill>
                  <a:srgbClr val="074494"/>
                </a:solidFill>
              </a:rPr>
              <a:t>Meent</a:t>
            </a:r>
            <a:r>
              <a:rPr lang="en-US" sz="1100" dirty="0" smtClean="0">
                <a:solidFill>
                  <a:srgbClr val="074494"/>
                </a:solidFill>
              </a:rPr>
              <a:t>, </a:t>
            </a:r>
            <a:r>
              <a:rPr lang="en-US" sz="1100" dirty="0" err="1" smtClean="0">
                <a:solidFill>
                  <a:srgbClr val="074494"/>
                </a:solidFill>
              </a:rPr>
              <a:t>Mansinghka</a:t>
            </a:r>
            <a:r>
              <a:rPr lang="en-US" sz="1100" dirty="0" smtClean="0">
                <a:solidFill>
                  <a:srgbClr val="074494"/>
                </a:solidFill>
              </a:rPr>
              <a:t> “A new approach to probabilistic programming inference.” AISTATS, 2014</a:t>
            </a:r>
            <a:endParaRPr lang="en-US" sz="1100" dirty="0">
              <a:solidFill>
                <a:srgbClr val="074494"/>
              </a:solidFill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685800" y="5562600"/>
            <a:ext cx="9296400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100" dirty="0" smtClean="0">
                <a:solidFill>
                  <a:srgbClr val="B46E1E"/>
                </a:solidFill>
              </a:rPr>
              <a:t>Wingate et al </a:t>
            </a:r>
            <a:r>
              <a:rPr lang="en-US" sz="1100" dirty="0">
                <a:solidFill>
                  <a:srgbClr val="B46E1E"/>
                </a:solidFill>
              </a:rPr>
              <a:t>“Lightweight implementations of probabilistic programming languages via transformational compilation” </a:t>
            </a:r>
            <a:r>
              <a:rPr lang="en-US" sz="1100" dirty="0" smtClean="0">
                <a:solidFill>
                  <a:srgbClr val="B46E1E"/>
                </a:solidFill>
              </a:rPr>
              <a:t>AISTATS, 2011</a:t>
            </a:r>
            <a:endParaRPr lang="en-US" sz="1100" dirty="0">
              <a:solidFill>
                <a:srgbClr val="B46E1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219200"/>
            <a:ext cx="4267200" cy="403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8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Opportunity :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Optimizing Inference by Program Line Reordering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dirty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48134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47800"/>
            <a:ext cx="7513638" cy="4419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</a:t>
            </a:r>
            <a:r>
              <a:rPr lang="en-US" dirty="0" err="1" smtClean="0">
                <a:latin typeface="Courier New"/>
                <a:cs typeface="Courier New"/>
              </a:rPr>
              <a:t>dirac</a:t>
            </a:r>
            <a:r>
              <a:rPr lang="en-US" dirty="0">
                <a:cs typeface="Courier New"/>
              </a:rPr>
              <a:t> </a:t>
            </a:r>
            <a:r>
              <a:rPr lang="en-US" dirty="0" smtClean="0">
                <a:cs typeface="Courier New"/>
              </a:rPr>
              <a:t>Observes?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 up as constraints in joint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52400" y="10668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38200" y="16637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dirty="0" err="1">
                <a:solidFill>
                  <a:schemeClr val="tx1"/>
                </a:solidFill>
                <a:latin typeface="Courier New"/>
                <a:cs typeface="Courier New"/>
              </a:rPr>
              <a:t>d</a:t>
            </a:r>
            <a:r>
              <a:rPr lang="en-US" dirty="0" err="1" smtClean="0">
                <a:solidFill>
                  <a:schemeClr val="tx1"/>
                </a:solidFill>
                <a:latin typeface="Courier New"/>
                <a:cs typeface="Courier New"/>
              </a:rPr>
              <a:t>irac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o</a:t>
            </a:r>
            <a:r>
              <a:rPr lang="en-US" dirty="0" smtClean="0">
                <a:solidFill>
                  <a:schemeClr val="tx1"/>
                </a:solidFill>
              </a:rPr>
              <a:t>bserves are constraints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=&gt; SMC / PMCMC reduce to rejection / repeated rejection sampling if all observes are constraints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286000"/>
            <a:ext cx="6335486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112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/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11300"/>
            <a:ext cx="8229600" cy="4114800"/>
          </a:xfrm>
        </p:spPr>
        <p:txBody>
          <a:bodyPr/>
          <a:lstStyle/>
          <a:p>
            <a:r>
              <a:rPr lang="en-US" dirty="0" smtClean="0"/>
              <a:t>New paths </a:t>
            </a:r>
            <a:r>
              <a:rPr lang="en-US" dirty="0" smtClean="0"/>
              <a:t>to efficient, scalable probabilistic programming inference</a:t>
            </a:r>
          </a:p>
          <a:p>
            <a:r>
              <a:rPr lang="en-US" dirty="0" smtClean="0"/>
              <a:t>True hope for automatic </a:t>
            </a:r>
            <a:r>
              <a:rPr lang="en-US" dirty="0" smtClean="0"/>
              <a:t>inference</a:t>
            </a:r>
          </a:p>
          <a:p>
            <a:endParaRPr lang="en-US" dirty="0" smtClean="0"/>
          </a:p>
          <a:p>
            <a:r>
              <a:rPr lang="en-US" dirty="0" smtClean="0"/>
              <a:t>PMCMC </a:t>
            </a:r>
            <a:r>
              <a:rPr lang="en-US" i="1" dirty="0" smtClean="0"/>
              <a:t>not </a:t>
            </a:r>
            <a:r>
              <a:rPr lang="en-US" i="1" dirty="0"/>
              <a:t>optimized at all</a:t>
            </a:r>
          </a:p>
          <a:p>
            <a:pPr lvl="1"/>
            <a:r>
              <a:rPr lang="en-US" dirty="0"/>
              <a:t>Sampling from prior</a:t>
            </a:r>
          </a:p>
          <a:p>
            <a:pPr lvl="1"/>
            <a:r>
              <a:rPr lang="en-US" dirty="0"/>
              <a:t>Multinomial sampling</a:t>
            </a:r>
          </a:p>
          <a:p>
            <a:pPr lvl="1"/>
            <a:r>
              <a:rPr lang="en-US" dirty="0"/>
              <a:t>Ancestral </a:t>
            </a:r>
            <a:r>
              <a:rPr lang="en-US" dirty="0" smtClean="0"/>
              <a:t>sampling</a:t>
            </a:r>
          </a:p>
          <a:p>
            <a:pPr lvl="1"/>
            <a:r>
              <a:rPr lang="en-US" dirty="0"/>
              <a:t>Still gets stuck (eagerness hurts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AI Goal</a:t>
            </a:r>
          </a:p>
          <a:p>
            <a:pPr lvl="1"/>
            <a:r>
              <a:rPr lang="en-US" dirty="0" smtClean="0"/>
              <a:t>Hill-</a:t>
            </a:r>
            <a:r>
              <a:rPr lang="en-US" dirty="0" smtClean="0"/>
              <a:t>climbing in </a:t>
            </a:r>
            <a:r>
              <a:rPr lang="en-US" dirty="0" smtClean="0"/>
              <a:t>a broad set of </a:t>
            </a:r>
            <a:r>
              <a:rPr lang="en-US" dirty="0" smtClean="0"/>
              <a:t>models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5653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Exercises</a:t>
            </a:r>
            <a:endParaRPr lang="en-US" dirty="0"/>
          </a:p>
        </p:txBody>
      </p:sp>
      <p:sp>
        <p:nvSpPr>
          <p:cNvPr id="4" name="Content Placeholder 2"/>
          <p:cNvSpPr txBox="1">
            <a:spLocks noGrp="1"/>
          </p:cNvSpPr>
          <p:nvPr>
            <p:ph idx="1"/>
          </p:nvPr>
        </p:nvSpPr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282575" indent="-282575" algn="l" rtl="0" eaLnBrk="0" fontAlgn="base" hangingPunct="0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 sz="21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63588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2pPr>
            <a:lvl3pPr marL="1141413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80000"/>
              <a:buFont typeface="Wingdings" charset="0"/>
              <a:buChar char="§"/>
              <a:defRPr>
                <a:solidFill>
                  <a:schemeClr val="bg1"/>
                </a:solidFill>
                <a:latin typeface="+mn-lt"/>
                <a:ea typeface="+mn-ea"/>
              </a:defRPr>
            </a:lvl3pPr>
            <a:lvl4pPr marL="1519238" indent="-18732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–"/>
              <a:defRPr>
                <a:solidFill>
                  <a:schemeClr val="bg1"/>
                </a:solidFill>
                <a:latin typeface="+mn-lt"/>
                <a:ea typeface="+mn-ea"/>
              </a:defRPr>
            </a:lvl4pPr>
            <a:lvl5pPr marL="189865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Char char="»"/>
              <a:defRPr>
                <a:solidFill>
                  <a:schemeClr val="bg1"/>
                </a:solidFill>
                <a:latin typeface="+mn-lt"/>
                <a:ea typeface="+mn-ea"/>
              </a:defRPr>
            </a:lvl5pPr>
            <a:lvl6pPr marL="23558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8130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2702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727450" indent="-188913" algn="l" rtl="0" fontAlgn="base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dirty="0">
                <a:hlinkClick r:id="rId2"/>
              </a:rPr>
              <a:t>http://</a:t>
            </a:r>
            <a:r>
              <a:rPr lang="en-US" sz="2000" dirty="0" err="1">
                <a:hlinkClick r:id="rId2"/>
              </a:rPr>
              <a:t>www.robots.ox.ac.uk</a:t>
            </a:r>
            <a:r>
              <a:rPr lang="en-US" sz="2000" dirty="0">
                <a:hlinkClick r:id="rId2"/>
              </a:rPr>
              <a:t>/~</a:t>
            </a:r>
            <a:r>
              <a:rPr lang="en-US" sz="2000" dirty="0" err="1">
                <a:hlinkClick r:id="rId2"/>
              </a:rPr>
              <a:t>fwood</a:t>
            </a:r>
            <a:r>
              <a:rPr lang="en-US" sz="2000" dirty="0">
                <a:hlinkClick r:id="rId2"/>
              </a:rPr>
              <a:t>/</a:t>
            </a:r>
            <a:r>
              <a:rPr lang="en-US" sz="2000" dirty="0" err="1">
                <a:hlinkClick r:id="rId2"/>
              </a:rPr>
              <a:t>anglican</a:t>
            </a:r>
            <a:r>
              <a:rPr lang="en-US" sz="2000" dirty="0">
                <a:hlinkClick r:id="rId2"/>
              </a:rPr>
              <a:t>/teaching/mlss2014/</a:t>
            </a:r>
            <a:endParaRPr lang="en-US" sz="20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How Probabilistic Programming Works; The Actual Randomness Sampled When Exploring Traces</a:t>
            </a:r>
          </a:p>
          <a:p>
            <a:pPr marL="574675" lvl="1" indent="0">
              <a:buNone/>
            </a:pPr>
            <a:r>
              <a:rPr lang="en-US" sz="1400" dirty="0" smtClean="0">
                <a:hlinkClick r:id="rId3"/>
              </a:rPr>
              <a:t>http</a:t>
            </a:r>
            <a:r>
              <a:rPr lang="en-US" sz="1400" dirty="0">
                <a:hlinkClick r:id="rId3"/>
              </a:rPr>
              <a:t>://www.robots.ox.ac.uk/~fwood/anglican</a:t>
            </a:r>
            <a:r>
              <a:rPr lang="en-US" sz="1400" dirty="0" smtClean="0">
                <a:hlinkClick r:id="rId3"/>
              </a:rPr>
              <a:t>/teaching</a:t>
            </a:r>
            <a:r>
              <a:rPr lang="en-US" sz="1400" dirty="0">
                <a:hlinkClick r:id="rId3"/>
              </a:rPr>
              <a:t>/</a:t>
            </a:r>
            <a:r>
              <a:rPr lang="en-US" sz="1400" dirty="0" smtClean="0">
                <a:hlinkClick r:id="rId3"/>
              </a:rPr>
              <a:t>mlss2014/</a:t>
            </a:r>
            <a:r>
              <a:rPr lang="en-US" sz="1400" dirty="0" err="1" smtClean="0">
                <a:hlinkClick r:id="rId3"/>
              </a:rPr>
              <a:t>poisson_generative_procedure</a:t>
            </a:r>
            <a:r>
              <a:rPr lang="en-US" sz="1400" dirty="0" smtClean="0">
                <a:hlinkClick r:id="rId3"/>
              </a:rPr>
              <a:t>/</a:t>
            </a:r>
            <a:endParaRPr lang="en-US" sz="1400" dirty="0">
              <a:latin typeface="Arial" charset="0"/>
              <a:ea typeface="ＭＳ Ｐゴシック" charset="0"/>
            </a:endParaRPr>
          </a:p>
          <a:p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Why Developing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M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odels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s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E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asy in Probabilistic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rogramming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L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anguages but </a:t>
            </a:r>
            <a:r>
              <a:rPr lang="en-US" sz="2400" smtClean="0">
                <a:latin typeface="Arial" charset="0"/>
                <a:ea typeface="ＭＳ Ｐゴシック" charset="0"/>
                <a:cs typeface="ＭＳ Ｐゴシック" charset="0"/>
              </a:rPr>
              <a:t>Eagerness Hurts</a:t>
            </a: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574675" lvl="1" indent="0">
              <a:buNone/>
            </a:pPr>
            <a:r>
              <a:rPr lang="en-US" sz="1400" dirty="0">
                <a:hlinkClick r:id="rId4"/>
              </a:rPr>
              <a:t>http://www.robots.ox.ac.uk/~fwood/anglican/teaching/mlss2014/</a:t>
            </a:r>
            <a:r>
              <a:rPr lang="en-US" sz="1400" dirty="0" err="1">
                <a:hlinkClick r:id="rId4"/>
              </a:rPr>
              <a:t>bayesian_matrix_factorization</a:t>
            </a:r>
            <a:r>
              <a:rPr lang="en-US" sz="1400" dirty="0">
                <a:hlinkClick r:id="rId4"/>
              </a:rPr>
              <a:t>/</a:t>
            </a:r>
            <a:endParaRPr lang="en-US" sz="1400" dirty="0">
              <a:latin typeface="Arial" charset="0"/>
              <a:ea typeface="ＭＳ Ｐゴシック" charset="0"/>
            </a:endParaRPr>
          </a:p>
          <a:p>
            <a:pPr lvl="1"/>
            <a:endParaRPr lang="en-US" sz="27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574675" lvl="1" indent="0">
              <a:buNone/>
            </a:pPr>
            <a:endParaRPr lang="en-US" sz="20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560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Carlo Integration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4000" cy="1588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26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Rejection Sampling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1092200"/>
            <a:ext cx="8991600" cy="391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900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Rejection Sampling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875" y="1066800"/>
            <a:ext cx="5343525" cy="2514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657600"/>
            <a:ext cx="6477000" cy="21350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800600" y="6477000"/>
            <a:ext cx="65532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1100" dirty="0" smtClean="0">
                <a:solidFill>
                  <a:schemeClr val="bg1"/>
                </a:solidFill>
              </a:rPr>
              <a:t>Figure from Bishop “Pattern Recognition and Machine Learning”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0" y="5029200"/>
            <a:ext cx="9144000" cy="9906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0" y="4267200"/>
            <a:ext cx="9144000" cy="762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7114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Rejection Sampling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4700"/>
            <a:ext cx="9144000" cy="529001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" y="4762500"/>
            <a:ext cx="9144000" cy="12954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0" y="2933700"/>
            <a:ext cx="9144000" cy="18288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0" y="2171700"/>
            <a:ext cx="9144000" cy="762000"/>
          </a:xfrm>
          <a:prstGeom prst="rect">
            <a:avLst/>
          </a:prstGeom>
          <a:solidFill>
            <a:srgbClr val="031835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238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0" y="914400"/>
            <a:ext cx="9144000" cy="51054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Rejection Sampling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900"/>
            <a:ext cx="9144000" cy="437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06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33958</TotalTime>
  <Words>1530</Words>
  <Application>Microsoft Macintosh PowerPoint</Application>
  <PresentationFormat>On-screen Show (4:3)</PresentationFormat>
  <Paragraphs>375</Paragraphs>
  <Slides>45</Slides>
  <Notes>0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Blank Presentation</vt:lpstr>
      <vt:lpstr>Understanding Probabilistic Programming Inference </vt:lpstr>
      <vt:lpstr>Probabilistic Programming Concepts</vt:lpstr>
      <vt:lpstr>Outline</vt:lpstr>
      <vt:lpstr>Probabilistic Inference</vt:lpstr>
      <vt:lpstr>Monte Carlo Integration</vt:lpstr>
      <vt:lpstr>Rejection Sampling</vt:lpstr>
      <vt:lpstr>Rejection Sampling</vt:lpstr>
      <vt:lpstr>Rejection Sampling</vt:lpstr>
      <vt:lpstr>Rejection Sampling</vt:lpstr>
      <vt:lpstr>Metropolis Hastings</vt:lpstr>
      <vt:lpstr>Importance Sampling</vt:lpstr>
      <vt:lpstr>Sequential Importance Resampling</vt:lpstr>
      <vt:lpstr>Sequential Importance Resampling</vt:lpstr>
      <vt:lpstr>Inference In State Space Models</vt:lpstr>
      <vt:lpstr>“Ideal” Inference</vt:lpstr>
      <vt:lpstr>Particle Marginal Metropolis Hastings</vt:lpstr>
      <vt:lpstr>SMC Methods Discussed Require Only </vt:lpstr>
      <vt:lpstr>Correspondence Between Generative Program And Execution Trace Probability</vt:lpstr>
      <vt:lpstr>Program Interpretation</vt:lpstr>
      <vt:lpstr>Metacircular Evaluator </vt:lpstr>
      <vt:lpstr>Execution Trace Probability</vt:lpstr>
      <vt:lpstr>Observe Statements</vt:lpstr>
      <vt:lpstr>What is      ? </vt:lpstr>
      <vt:lpstr>What is        ? </vt:lpstr>
      <vt:lpstr>Traditional Generative Models</vt:lpstr>
      <vt:lpstr>Example : Hidden Markov Model</vt:lpstr>
      <vt:lpstr>Traditional Generative Models</vt:lpstr>
      <vt:lpstr>Rejection Sampling</vt:lpstr>
      <vt:lpstr>Single Site MCMC = “Random DB”</vt:lpstr>
      <vt:lpstr>RDB MH Proposal </vt:lpstr>
      <vt:lpstr>RDB Implementation</vt:lpstr>
      <vt:lpstr>Single-Site Metropolis Hastings / RDB</vt:lpstr>
      <vt:lpstr>SMC for Prob. Prog. = Simple, Parallel</vt:lpstr>
      <vt:lpstr>Sequential Monte Carlo for Prob. Prog. Inf.</vt:lpstr>
      <vt:lpstr>Relationship To State Space Model</vt:lpstr>
      <vt:lpstr>Sequential Monte Carlo</vt:lpstr>
      <vt:lpstr>Particle Markov Chain Monte Carlo (PIMH)</vt:lpstr>
      <vt:lpstr>PMCMC for Prob. Prog.</vt:lpstr>
      <vt:lpstr>Compiled PMCMC Algorithm Performance</vt:lpstr>
      <vt:lpstr>PMCMC HMM Visualization</vt:lpstr>
      <vt:lpstr>Anglican : Particle MCMC Inference</vt:lpstr>
      <vt:lpstr>Opportunity : Optimizing Inference by Program Line Reordering </vt:lpstr>
      <vt:lpstr>What if dirac Observes?</vt:lpstr>
      <vt:lpstr>Limitations / Goals</vt:lpstr>
      <vt:lpstr>Exercises</vt:lpstr>
    </vt:vector>
  </TitlesOfParts>
  <Company>NMDS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MacCallum</dc:creator>
  <cp:lastModifiedBy>Frank Wood</cp:lastModifiedBy>
  <cp:revision>305</cp:revision>
  <cp:lastPrinted>2013-04-05T18:16:37Z</cp:lastPrinted>
  <dcterms:created xsi:type="dcterms:W3CDTF">2008-04-19T14:31:56Z</dcterms:created>
  <dcterms:modified xsi:type="dcterms:W3CDTF">2014-05-01T08:00:05Z</dcterms:modified>
</cp:coreProperties>
</file>

<file path=docProps/thumbnail.jpeg>
</file>